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27"/>
  </p:notesMasterIdLst>
  <p:sldIdLst>
    <p:sldId id="664" r:id="rId2"/>
    <p:sldId id="692" r:id="rId3"/>
    <p:sldId id="669" r:id="rId4"/>
    <p:sldId id="693" r:id="rId5"/>
    <p:sldId id="667" r:id="rId6"/>
    <p:sldId id="691" r:id="rId7"/>
    <p:sldId id="672" r:id="rId8"/>
    <p:sldId id="695" r:id="rId9"/>
    <p:sldId id="717" r:id="rId10"/>
    <p:sldId id="698" r:id="rId11"/>
    <p:sldId id="701" r:id="rId12"/>
    <p:sldId id="703" r:id="rId13"/>
    <p:sldId id="702" r:id="rId14"/>
    <p:sldId id="719" r:id="rId15"/>
    <p:sldId id="705" r:id="rId16"/>
    <p:sldId id="706" r:id="rId17"/>
    <p:sldId id="671" r:id="rId18"/>
    <p:sldId id="714" r:id="rId19"/>
    <p:sldId id="711" r:id="rId20"/>
    <p:sldId id="715" r:id="rId21"/>
    <p:sldId id="716" r:id="rId22"/>
    <p:sldId id="708" r:id="rId23"/>
    <p:sldId id="709" r:id="rId24"/>
    <p:sldId id="712" r:id="rId25"/>
    <p:sldId id="713" r:id="rId2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2" pos="14830" userDrawn="1">
          <p15:clr>
            <a:srgbClr val="A4A3A4"/>
          </p15:clr>
        </p15:guide>
        <p15:guide id="3" pos="526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41" pos="7678" userDrawn="1">
          <p15:clr>
            <a:srgbClr val="A4A3A4"/>
          </p15:clr>
        </p15:guide>
        <p15:guide id="46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97748"/>
    <a:srgbClr val="2C2E2C"/>
    <a:srgbClr val="DF9B32"/>
    <a:srgbClr val="54AEC9"/>
    <a:srgbClr val="06919A"/>
    <a:srgbClr val="242C35"/>
    <a:srgbClr val="B8B8B8"/>
    <a:srgbClr val="566A86"/>
    <a:srgbClr val="525252"/>
    <a:srgbClr val="0E8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8" autoAdjust="0"/>
    <p:restoredTop sz="79161" autoAdjust="0"/>
  </p:normalViewPr>
  <p:slideViewPr>
    <p:cSldViewPr snapToGrid="0" snapToObjects="1">
      <p:cViewPr varScale="1">
        <p:scale>
          <a:sx n="51" d="100"/>
          <a:sy n="51" d="100"/>
        </p:scale>
        <p:origin x="992" y="216"/>
      </p:cViewPr>
      <p:guideLst>
        <p:guide orient="horz" pos="8112"/>
        <p:guide pos="14830"/>
        <p:guide pos="526"/>
        <p:guide orient="horz" pos="528"/>
        <p:guide pos="7678"/>
        <p:guide orient="horz" pos="43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4/19/19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love chocolate chip cookies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9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34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0F9F9F2-94DF-E741-9BE2-96F1106DD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I overfitting?</a:t>
            </a:r>
          </a:p>
          <a:p>
            <a:endParaRPr lang="en-US" dirty="0"/>
          </a:p>
          <a:p>
            <a:r>
              <a:rPr lang="en-US" dirty="0"/>
              <a:t>More is not better!</a:t>
            </a:r>
          </a:p>
          <a:p>
            <a:endParaRPr lang="en-US" dirty="0"/>
          </a:p>
          <a:p>
            <a:r>
              <a:rPr lang="en-US" dirty="0"/>
              <a:t>Eggs keep a cookie together</a:t>
            </a:r>
          </a:p>
          <a:p>
            <a:r>
              <a:rPr lang="en-US" dirty="0"/>
              <a:t>Vanilla extract - super expensive so sure</a:t>
            </a:r>
          </a:p>
          <a:p>
            <a:r>
              <a:rPr lang="en-US" dirty="0"/>
              <a:t>Baking powder makes a cookie less flat and helps it raise</a:t>
            </a:r>
          </a:p>
          <a:p>
            <a:endParaRPr lang="en-US" dirty="0"/>
          </a:p>
          <a:p>
            <a:r>
              <a:rPr lang="en-US" dirty="0"/>
              <a:t>No features I thought would contribute did! (Ratios)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0F9F9F2-94DF-E741-9BE2-96F1106DD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features have predictive power?</a:t>
            </a:r>
          </a:p>
          <a:p>
            <a:endParaRPr lang="en-US" dirty="0"/>
          </a:p>
          <a:p>
            <a:r>
              <a:rPr lang="en-US" dirty="0"/>
              <a:t>INSTAGRAM EFFECT</a:t>
            </a:r>
          </a:p>
        </p:txBody>
      </p:sp>
    </p:spTree>
    <p:extLst>
      <p:ext uri="{BB962C8B-B14F-4D97-AF65-F5344CB8AC3E}">
        <p14:creationId xmlns:p14="http://schemas.microsoft.com/office/powerpoint/2010/main" val="3367756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4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0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client is a struggling bakery who is trying to figure out what are the components of a great chocolate chip cookie recipe?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2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real reviews from </a:t>
            </a:r>
            <a:r>
              <a:rPr lang="en-US" dirty="0" err="1"/>
              <a:t>allrecipes.com</a:t>
            </a:r>
            <a:endParaRPr lang="en-US" dirty="0"/>
          </a:p>
          <a:p>
            <a:r>
              <a:rPr lang="en-US" dirty="0"/>
              <a:t>cookie recipes that are amazing</a:t>
            </a:r>
          </a:p>
          <a:p>
            <a:r>
              <a:rPr lang="en-US" dirty="0"/>
              <a:t>recipes that fall flat </a:t>
            </a:r>
          </a:p>
          <a:p>
            <a:r>
              <a:rPr lang="en-US" dirty="0"/>
              <a:t>My client wants to know what components of a chocolate chip cookie recipe that make it popular.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1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other words, the objective is, if my client were to give me their chocolate chip cookie recipe, would I be able to predict its potential rating?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15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allrecipes.com</a:t>
            </a:r>
            <a:r>
              <a:rPr lang="en-US" dirty="0"/>
              <a:t> has strongest online community with over 750k recipes and 85 million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3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37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4795401" y="3169429"/>
            <a:ext cx="11573827" cy="7279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0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7B6220C-C176-6C45-8049-4C92F4B3FF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22682" y="1803090"/>
            <a:ext cx="5532286" cy="55394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9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188825" y="1918252"/>
            <a:ext cx="11430000" cy="7732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0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607924" y="-1"/>
            <a:ext cx="11769725" cy="1371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28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607924" y="-1"/>
            <a:ext cx="11769725" cy="1371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7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2749202"/>
            <a:ext cx="24377649" cy="7874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5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7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6128084" y="2955754"/>
            <a:ext cx="4435953" cy="7862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1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5443094" y="2591060"/>
            <a:ext cx="6424523" cy="8529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6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21A69-CE6F-2440-BAE4-5A4B3040CF2A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3AD81-3AD4-9C46-856E-C08CF1183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102" r:id="rId2"/>
    <p:sldLayoutId id="2147484101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8" name="TextBox 7"/>
          <p:cNvSpPr txBox="1"/>
          <p:nvPr/>
        </p:nvSpPr>
        <p:spPr>
          <a:xfrm>
            <a:off x="-825585" y="4709973"/>
            <a:ext cx="1710343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500" b="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THE </a:t>
            </a:r>
            <a:r>
              <a:rPr lang="en-US" sz="9500" b="1" dirty="0">
                <a:solidFill>
                  <a:srgbClr val="A97748"/>
                </a:solidFill>
                <a:latin typeface="Lato Light" charset="0"/>
                <a:ea typeface="Lato Light" charset="0"/>
                <a:cs typeface="Lato Light" charset="0"/>
              </a:rPr>
              <a:t>PERFECT</a:t>
            </a:r>
            <a:r>
              <a:rPr lang="en-US" sz="9500" b="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</a:p>
          <a:p>
            <a:pPr algn="r"/>
            <a:r>
              <a:rPr lang="en-US" sz="9500" b="1" dirty="0">
                <a:solidFill>
                  <a:srgbClr val="A97748"/>
                </a:solidFill>
                <a:latin typeface="Lato Light" charset="0"/>
                <a:ea typeface="Lato Light" charset="0"/>
                <a:cs typeface="Lato Light" charset="0"/>
              </a:rPr>
              <a:t>CHOCOLATE CHIP </a:t>
            </a:r>
            <a:r>
              <a:rPr lang="en-US" sz="9500" b="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COOKIE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47059" y="4135276"/>
            <a:ext cx="7883526" cy="101600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47059" y="8160639"/>
            <a:ext cx="7883526" cy="101601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14E12-33D2-A04B-83C7-AC1EC9FD5E6E}"/>
              </a:ext>
            </a:extLst>
          </p:cNvPr>
          <p:cNvSpPr txBox="1"/>
          <p:nvPr/>
        </p:nvSpPr>
        <p:spPr>
          <a:xfrm>
            <a:off x="-446049" y="8696696"/>
            <a:ext cx="1657663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i="1" dirty="0">
                <a:solidFill>
                  <a:srgbClr val="A97748"/>
                </a:solidFill>
                <a:latin typeface="Lato Light" charset="0"/>
                <a:ea typeface="Lato Light" charset="0"/>
                <a:cs typeface="Lato Light" charset="0"/>
              </a:rPr>
              <a:t>Predicting Recipe Ratings </a:t>
            </a:r>
          </a:p>
          <a:p>
            <a:pPr algn="r"/>
            <a:r>
              <a:rPr lang="en-US" sz="6000" b="1" i="1" dirty="0">
                <a:solidFill>
                  <a:srgbClr val="A97748"/>
                </a:solidFill>
                <a:latin typeface="Lato Light" charset="0"/>
                <a:ea typeface="Lato Light" charset="0"/>
                <a:cs typeface="Lato Light" charset="0"/>
              </a:rPr>
              <a:t>using Linear Regression</a:t>
            </a:r>
          </a:p>
          <a:p>
            <a:pPr algn="r"/>
            <a:endParaRPr lang="en-US" sz="6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r>
              <a:rPr lang="en-US" sz="4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Winston 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4DC46-FE32-1145-89D1-86E0C2B40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2743" b="12633"/>
          <a:stretch/>
        </p:blipFill>
        <p:spPr>
          <a:xfrm>
            <a:off x="16425114" y="3051131"/>
            <a:ext cx="7658004" cy="6333893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76717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7B7938F-8005-7A4B-BD53-4D8988D857C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D2E5A2-E749-1941-8837-E9DD272739C4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33F0E-28B0-0747-B5A8-B7F5F0AFCDDC}"/>
              </a:ext>
            </a:extLst>
          </p:cNvPr>
          <p:cNvSpPr txBox="1"/>
          <p:nvPr/>
        </p:nvSpPr>
        <p:spPr>
          <a:xfrm>
            <a:off x="2969931" y="340776"/>
            <a:ext cx="18437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CORRELATIONS WITH TARGET VARIABLE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82BFD8D-D8EA-A14D-ACE1-3147D1C15887}"/>
              </a:ext>
            </a:extLst>
          </p:cNvPr>
          <p:cNvSpPr txBox="1">
            <a:spLocks/>
          </p:cNvSpPr>
          <p:nvPr/>
        </p:nvSpPr>
        <p:spPr>
          <a:xfrm>
            <a:off x="4397340" y="2665703"/>
            <a:ext cx="15252295" cy="1413412"/>
          </a:xfrm>
          <a:prstGeom prst="rect">
            <a:avLst/>
          </a:prstGeom>
          <a:ln>
            <a:solidFill>
              <a:srgbClr val="2C2E2C"/>
            </a:solidFill>
          </a:ln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Absolute value of any single correlation </a:t>
            </a:r>
            <a:r>
              <a:rPr lang="en-US" sz="7200" b="1" dirty="0">
                <a:solidFill>
                  <a:srgbClr val="2C2E2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 16%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7E38B-2D86-9E4D-B5BC-223F61DBD0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4" t="8094" r="13317" b="11896"/>
          <a:stretch/>
        </p:blipFill>
        <p:spPr>
          <a:xfrm>
            <a:off x="22471521" y="1834605"/>
            <a:ext cx="1659610" cy="115759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45DA9A-B228-2240-9A7A-268F788FA8B2}"/>
              </a:ext>
            </a:extLst>
          </p:cNvPr>
          <p:cNvSpPr txBox="1"/>
          <p:nvPr/>
        </p:nvSpPr>
        <p:spPr>
          <a:xfrm>
            <a:off x="23251898" y="2175381"/>
            <a:ext cx="7762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2E2C"/>
                </a:solidFill>
              </a:rPr>
              <a:t>1.0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0D73B-0A62-E247-972A-6F0EEB9DA39C}"/>
              </a:ext>
            </a:extLst>
          </p:cNvPr>
          <p:cNvSpPr txBox="1"/>
          <p:nvPr/>
        </p:nvSpPr>
        <p:spPr>
          <a:xfrm>
            <a:off x="23301326" y="12764234"/>
            <a:ext cx="7762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2E2C"/>
                </a:solidFill>
              </a:rPr>
              <a:t>-.5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59384-9F2E-F342-B080-9A1826128A35}"/>
              </a:ext>
            </a:extLst>
          </p:cNvPr>
          <p:cNvSpPr txBox="1"/>
          <p:nvPr/>
        </p:nvSpPr>
        <p:spPr>
          <a:xfrm>
            <a:off x="23252584" y="11281424"/>
            <a:ext cx="10763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2E2C"/>
                </a:solidFill>
              </a:rPr>
              <a:t>-.25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F4E0B-3655-C846-9539-49D6C24597F1}"/>
              </a:ext>
            </a:extLst>
          </p:cNvPr>
          <p:cNvSpPr txBox="1"/>
          <p:nvPr/>
        </p:nvSpPr>
        <p:spPr>
          <a:xfrm>
            <a:off x="23252584" y="9475448"/>
            <a:ext cx="10763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2E2C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65686-6D3D-A943-AC14-2745F9EB53AB}"/>
              </a:ext>
            </a:extLst>
          </p:cNvPr>
          <p:cNvSpPr txBox="1"/>
          <p:nvPr/>
        </p:nvSpPr>
        <p:spPr>
          <a:xfrm>
            <a:off x="23252584" y="7622585"/>
            <a:ext cx="10763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2E2C"/>
                </a:solidFill>
              </a:rPr>
              <a:t>.25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69260-133D-C748-928A-FC10D6881F22}"/>
              </a:ext>
            </a:extLst>
          </p:cNvPr>
          <p:cNvSpPr txBox="1"/>
          <p:nvPr/>
        </p:nvSpPr>
        <p:spPr>
          <a:xfrm>
            <a:off x="23252584" y="5818499"/>
            <a:ext cx="10763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2E2C"/>
                </a:solidFill>
              </a:rPr>
              <a:t>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7D1281-7279-5946-8BAB-17C7E468B039}"/>
              </a:ext>
            </a:extLst>
          </p:cNvPr>
          <p:cNvSpPr txBox="1"/>
          <p:nvPr/>
        </p:nvSpPr>
        <p:spPr>
          <a:xfrm>
            <a:off x="23252584" y="3989699"/>
            <a:ext cx="10763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2E2C"/>
                </a:solidFill>
              </a:rPr>
              <a:t>.75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49D86-3893-0A40-85D9-A06017C752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0" t="14768" r="85700" b="12875"/>
          <a:stretch/>
        </p:blipFill>
        <p:spPr>
          <a:xfrm rot="16200000">
            <a:off x="11250716" y="-1684868"/>
            <a:ext cx="624944" cy="21515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DF89B-BB66-4045-9B3A-84796F0D0499}"/>
              </a:ext>
            </a:extLst>
          </p:cNvPr>
          <p:cNvSpPr txBox="1"/>
          <p:nvPr/>
        </p:nvSpPr>
        <p:spPr>
          <a:xfrm>
            <a:off x="20063853" y="2747311"/>
            <a:ext cx="7762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2C2E2C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9F3217-3061-8046-BD8A-DEEDE04FC508}"/>
              </a:ext>
            </a:extLst>
          </p:cNvPr>
          <p:cNvCxnSpPr>
            <a:cxnSpLocks/>
          </p:cNvCxnSpPr>
          <p:nvPr/>
        </p:nvCxnSpPr>
        <p:spPr>
          <a:xfrm flipV="1">
            <a:off x="19153097" y="9545826"/>
            <a:ext cx="532924" cy="1430350"/>
          </a:xfrm>
          <a:prstGeom prst="straightConnector1">
            <a:avLst/>
          </a:prstGeom>
          <a:ln w="127000">
            <a:solidFill>
              <a:srgbClr val="A97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ADE546-26BA-6140-B0E6-1C41F5F77F8F}"/>
              </a:ext>
            </a:extLst>
          </p:cNvPr>
          <p:cNvCxnSpPr>
            <a:cxnSpLocks/>
          </p:cNvCxnSpPr>
          <p:nvPr/>
        </p:nvCxnSpPr>
        <p:spPr>
          <a:xfrm>
            <a:off x="18532592" y="7807640"/>
            <a:ext cx="463555" cy="908587"/>
          </a:xfrm>
          <a:prstGeom prst="straightConnector1">
            <a:avLst/>
          </a:prstGeom>
          <a:ln w="127000">
            <a:solidFill>
              <a:srgbClr val="A97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2F97A3-EFA9-6745-85F6-DBEA8EA9D32B}"/>
              </a:ext>
            </a:extLst>
          </p:cNvPr>
          <p:cNvSpPr txBox="1"/>
          <p:nvPr/>
        </p:nvSpPr>
        <p:spPr>
          <a:xfrm>
            <a:off x="14636206" y="11158314"/>
            <a:ext cx="6645532" cy="769441"/>
          </a:xfrm>
          <a:prstGeom prst="rect">
            <a:avLst/>
          </a:prstGeom>
          <a:solidFill>
            <a:srgbClr val="A97748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Sugars to Flours Ratio: 9%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AF70B1-28D1-174C-93F7-8E12B20601A5}"/>
              </a:ext>
            </a:extLst>
          </p:cNvPr>
          <p:cNvSpPr txBox="1"/>
          <p:nvPr/>
        </p:nvSpPr>
        <p:spPr>
          <a:xfrm>
            <a:off x="14690458" y="6858000"/>
            <a:ext cx="6227806" cy="769441"/>
          </a:xfrm>
          <a:prstGeom prst="rect">
            <a:avLst/>
          </a:prstGeom>
          <a:solidFill>
            <a:srgbClr val="A97748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Fats to Sugars Ratio: 5%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8EF7786-9D6F-6740-83A3-82A178C2AC61}"/>
              </a:ext>
            </a:extLst>
          </p:cNvPr>
          <p:cNvCxnSpPr>
            <a:cxnSpLocks/>
          </p:cNvCxnSpPr>
          <p:nvPr/>
        </p:nvCxnSpPr>
        <p:spPr>
          <a:xfrm>
            <a:off x="11235760" y="6858000"/>
            <a:ext cx="787728" cy="1686511"/>
          </a:xfrm>
          <a:prstGeom prst="straightConnector1">
            <a:avLst/>
          </a:prstGeom>
          <a:ln w="127000">
            <a:solidFill>
              <a:srgbClr val="A97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D2AB385-DBF9-A441-A9A8-7DBEC7E695B0}"/>
              </a:ext>
            </a:extLst>
          </p:cNvPr>
          <p:cNvSpPr txBox="1"/>
          <p:nvPr/>
        </p:nvSpPr>
        <p:spPr>
          <a:xfrm>
            <a:off x="9542885" y="5811294"/>
            <a:ext cx="3385751" cy="769441"/>
          </a:xfrm>
          <a:prstGeom prst="rect">
            <a:avLst/>
          </a:prstGeom>
          <a:solidFill>
            <a:srgbClr val="A97748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Water: -15%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5BBA0D-A5FD-A440-ADFA-B6BCB3113CE0}"/>
              </a:ext>
            </a:extLst>
          </p:cNvPr>
          <p:cNvCxnSpPr>
            <a:cxnSpLocks/>
          </p:cNvCxnSpPr>
          <p:nvPr/>
        </p:nvCxnSpPr>
        <p:spPr>
          <a:xfrm flipH="1" flipV="1">
            <a:off x="1955801" y="9429120"/>
            <a:ext cx="1676399" cy="1547056"/>
          </a:xfrm>
          <a:prstGeom prst="straightConnector1">
            <a:avLst/>
          </a:prstGeom>
          <a:ln w="127000">
            <a:solidFill>
              <a:srgbClr val="2C2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34F70CB-40E8-7F41-B8C2-D7F8305070E1}"/>
              </a:ext>
            </a:extLst>
          </p:cNvPr>
          <p:cNvSpPr txBox="1"/>
          <p:nvPr/>
        </p:nvSpPr>
        <p:spPr>
          <a:xfrm>
            <a:off x="2327623" y="11137354"/>
            <a:ext cx="6422764" cy="769441"/>
          </a:xfrm>
          <a:prstGeom prst="rect">
            <a:avLst/>
          </a:prstGeom>
          <a:solidFill>
            <a:srgbClr val="2C2E2C"/>
          </a:solidFill>
          <a:ln>
            <a:solidFill>
              <a:srgbClr val="A97748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Number of Reviews: 11%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022D11-6F15-484D-8DFC-2AB22B942240}"/>
              </a:ext>
            </a:extLst>
          </p:cNvPr>
          <p:cNvCxnSpPr>
            <a:cxnSpLocks/>
          </p:cNvCxnSpPr>
          <p:nvPr/>
        </p:nvCxnSpPr>
        <p:spPr>
          <a:xfrm>
            <a:off x="4628016" y="7583381"/>
            <a:ext cx="391183" cy="1093257"/>
          </a:xfrm>
          <a:prstGeom prst="straightConnector1">
            <a:avLst/>
          </a:prstGeom>
          <a:ln w="127000">
            <a:solidFill>
              <a:srgbClr val="2C2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8A4056D-AE59-0E4C-8479-D43CEDD42353}"/>
              </a:ext>
            </a:extLst>
          </p:cNvPr>
          <p:cNvSpPr txBox="1"/>
          <p:nvPr/>
        </p:nvSpPr>
        <p:spPr>
          <a:xfrm>
            <a:off x="1376208" y="6618072"/>
            <a:ext cx="6104239" cy="769441"/>
          </a:xfrm>
          <a:prstGeom prst="rect">
            <a:avLst/>
          </a:prstGeom>
          <a:solidFill>
            <a:srgbClr val="2C2E2C"/>
          </a:solidFill>
          <a:ln>
            <a:solidFill>
              <a:srgbClr val="A97748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Number of Photos: 10%</a:t>
            </a:r>
          </a:p>
        </p:txBody>
      </p:sp>
    </p:spTree>
    <p:extLst>
      <p:ext uri="{BB962C8B-B14F-4D97-AF65-F5344CB8AC3E}">
        <p14:creationId xmlns:p14="http://schemas.microsoft.com/office/powerpoint/2010/main" val="43491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051075-7590-4844-8ED0-6A67ED88B9A0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7" name="TextBox 16"/>
          <p:cNvSpPr txBox="1"/>
          <p:nvPr/>
        </p:nvSpPr>
        <p:spPr>
          <a:xfrm>
            <a:off x="2969932" y="2980015"/>
            <a:ext cx="18437786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LINEAR REGRESSION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9C6A50-5D24-DE44-904C-CD36E02824B7}"/>
              </a:ext>
            </a:extLst>
          </p:cNvPr>
          <p:cNvSpPr/>
          <p:nvPr/>
        </p:nvSpPr>
        <p:spPr>
          <a:xfrm>
            <a:off x="8247062" y="2599839"/>
            <a:ext cx="7883526" cy="380176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145015-0345-9649-9D9F-E76E8DCB8016}"/>
              </a:ext>
            </a:extLst>
          </p:cNvPr>
          <p:cNvSpPr/>
          <p:nvPr/>
        </p:nvSpPr>
        <p:spPr>
          <a:xfrm>
            <a:off x="8247062" y="10926072"/>
            <a:ext cx="7883526" cy="380176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E10D3E5-43C9-A845-AB99-4AF3F88AEF7D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8454937-8A35-AB41-A47F-7B7382D07705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4A841FA-151E-D147-8CC7-599F8F5BCB46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BB5BB-151B-CD4B-B094-1179E683DDD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FEC78-55E6-BF40-9FA4-9ED287AF0588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D19B-D8CE-8C47-B435-08A1B90E8851}"/>
              </a:ext>
            </a:extLst>
          </p:cNvPr>
          <p:cNvSpPr txBox="1"/>
          <p:nvPr/>
        </p:nvSpPr>
        <p:spPr>
          <a:xfrm>
            <a:off x="2969931" y="340776"/>
            <a:ext cx="18437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LINEAR REGRESSION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4D504-6685-C643-A6B9-9D817F87E260}"/>
              </a:ext>
            </a:extLst>
          </p:cNvPr>
          <p:cNvSpPr txBox="1"/>
          <p:nvPr/>
        </p:nvSpPr>
        <p:spPr>
          <a:xfrm>
            <a:off x="1786525" y="6209327"/>
            <a:ext cx="6318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25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5F29B-DC0E-D64D-9F88-06C448558190}"/>
              </a:ext>
            </a:extLst>
          </p:cNvPr>
          <p:cNvSpPr txBox="1"/>
          <p:nvPr/>
        </p:nvSpPr>
        <p:spPr>
          <a:xfrm>
            <a:off x="8589462" y="6270882"/>
            <a:ext cx="6318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510 Recipes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5B38A-E0CC-D642-AE64-39D93D0F6DDF}"/>
                  </a:ext>
                </a:extLst>
              </p:cNvPr>
              <p:cNvSpPr txBox="1"/>
              <p:nvPr/>
            </p:nvSpPr>
            <p:spPr>
              <a:xfrm>
                <a:off x="15392399" y="5963105"/>
                <a:ext cx="7809321" cy="1938992"/>
              </a:xfrm>
              <a:prstGeom prst="rect">
                <a:avLst/>
              </a:prstGeom>
              <a:noFill/>
              <a:ln>
                <a:solidFill>
                  <a:srgbClr val="A9774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</m:ctrlPr>
                        </m:sSupPr>
                        <m:e>
                          <m:r>
                            <a:rPr lang="en-US" sz="12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R</m:t>
                          </m:r>
                        </m:e>
                        <m:sup>
                          <m:r>
                            <a:rPr lang="en-US" sz="12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12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=0.0</m:t>
                      </m:r>
                      <m:r>
                        <a:rPr lang="en-US" sz="12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62</m:t>
                      </m:r>
                    </m:oMath>
                  </m:oMathPara>
                </a14:m>
                <a:endParaRPr lang="en-US" sz="12000" dirty="0">
                  <a:solidFill>
                    <a:schemeClr val="accent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5B38A-E0CC-D642-AE64-39D93D0F6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399" y="5963105"/>
                <a:ext cx="7809321" cy="1938992"/>
              </a:xfrm>
              <a:prstGeom prst="rect">
                <a:avLst/>
              </a:prstGeom>
              <a:blipFill>
                <a:blip r:embed="rId3"/>
                <a:stretch>
                  <a:fillRect l="-8929" t="-1299" r="-162" b="-35714"/>
                </a:stretch>
              </a:blipFill>
              <a:ln>
                <a:solidFill>
                  <a:srgbClr val="A9774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2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B12A50C-E618-1343-BC31-CEFFBA81F3D9}"/>
              </a:ext>
            </a:extLst>
          </p:cNvPr>
          <p:cNvSpPr/>
          <p:nvPr/>
        </p:nvSpPr>
        <p:spPr>
          <a:xfrm>
            <a:off x="0" y="1"/>
            <a:ext cx="12385798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709E8F-161B-1749-AD27-2CFCE4653092}"/>
              </a:ext>
            </a:extLst>
          </p:cNvPr>
          <p:cNvSpPr/>
          <p:nvPr/>
        </p:nvSpPr>
        <p:spPr>
          <a:xfrm>
            <a:off x="11980203" y="-2"/>
            <a:ext cx="12385798" cy="1373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E290B-F17E-D940-B451-1F3A2C2ED476}"/>
              </a:ext>
            </a:extLst>
          </p:cNvPr>
          <p:cNvSpPr/>
          <p:nvPr/>
        </p:nvSpPr>
        <p:spPr>
          <a:xfrm>
            <a:off x="-859" y="1832038"/>
            <a:ext cx="12178912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38B78D-E475-6144-A312-DE063A602395}"/>
              </a:ext>
            </a:extLst>
          </p:cNvPr>
          <p:cNvSpPr txBox="1"/>
          <p:nvPr/>
        </p:nvSpPr>
        <p:spPr>
          <a:xfrm>
            <a:off x="1533466" y="282346"/>
            <a:ext cx="90615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RESULTS ANALYSIS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2F5228-369D-084B-9BE4-5A8E87787190}"/>
              </a:ext>
            </a:extLst>
          </p:cNvPr>
          <p:cNvGrpSpPr/>
          <p:nvPr/>
        </p:nvGrpSpPr>
        <p:grpSpPr>
          <a:xfrm rot="16200000">
            <a:off x="5086438" y="6633205"/>
            <a:ext cx="13740062" cy="473651"/>
            <a:chOff x="2556163" y="10997371"/>
            <a:chExt cx="10453255" cy="2040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69B444-76DE-4148-AB52-8DD69805C171}"/>
                </a:ext>
              </a:extLst>
            </p:cNvPr>
            <p:cNvSpPr/>
            <p:nvPr/>
          </p:nvSpPr>
          <p:spPr>
            <a:xfrm>
              <a:off x="2556163" y="10997371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8DBF6E-CFFA-B24C-9B4F-4053DA862BF9}"/>
                </a:ext>
              </a:extLst>
            </p:cNvPr>
            <p:cNvSpPr/>
            <p:nvPr/>
          </p:nvSpPr>
          <p:spPr>
            <a:xfrm>
              <a:off x="5673436" y="10997375"/>
              <a:ext cx="7335982" cy="197722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505DD4-0E49-2441-A4E7-CA36E4C19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117584"/>
              </p:ext>
            </p:extLst>
          </p:nvPr>
        </p:nvGraphicFramePr>
        <p:xfrm>
          <a:off x="545461" y="7785290"/>
          <a:ext cx="10719855" cy="3714674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3978813">
                  <a:extLst>
                    <a:ext uri="{9D8B030D-6E8A-4147-A177-3AD203B41FA5}">
                      <a16:colId xmlns:a16="http://schemas.microsoft.com/office/drawing/2014/main" val="2372672932"/>
                    </a:ext>
                  </a:extLst>
                </a:gridCol>
                <a:gridCol w="3518649">
                  <a:extLst>
                    <a:ext uri="{9D8B030D-6E8A-4147-A177-3AD203B41FA5}">
                      <a16:colId xmlns:a16="http://schemas.microsoft.com/office/drawing/2014/main" val="1723697490"/>
                    </a:ext>
                  </a:extLst>
                </a:gridCol>
                <a:gridCol w="3222393">
                  <a:extLst>
                    <a:ext uri="{9D8B030D-6E8A-4147-A177-3AD203B41FA5}">
                      <a16:colId xmlns:a16="http://schemas.microsoft.com/office/drawing/2014/main" val="3001183419"/>
                    </a:ext>
                  </a:extLst>
                </a:gridCol>
              </a:tblGrid>
              <a:tr h="773824">
                <a:tc>
                  <a:txBody>
                    <a:bodyPr/>
                    <a:lstStyle/>
                    <a:p>
                      <a:pPr algn="ctr"/>
                      <a:r>
                        <a:rPr lang="en-US" sz="4300" b="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4300" b="0" i="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300" b="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OLS Coefficient</a:t>
                      </a:r>
                      <a:endParaRPr lang="en-US" sz="4300" b="0" i="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300" b="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p-value</a:t>
                      </a:r>
                      <a:endParaRPr lang="en-US" sz="4300" b="0" i="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2561" marR="82561" marT="41281" marB="41281" anchor="ctr"/>
                </a:tc>
                <a:extLst>
                  <a:ext uri="{0D108BD9-81ED-4DB2-BD59-A6C34878D82A}">
                    <a16:rowId xmlns:a16="http://schemas.microsoft.com/office/drawing/2014/main" val="841485341"/>
                  </a:ext>
                </a:extLst>
              </a:tr>
              <a:tr h="773824"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Eggs</a:t>
                      </a:r>
                      <a:endParaRPr lang="en-US" sz="4000" b="0" i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-1.159</a:t>
                      </a:r>
                      <a:endParaRPr lang="en-US" sz="4000" b="0" i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0.081</a:t>
                      </a:r>
                    </a:p>
                  </a:txBody>
                  <a:tcPr marL="82561" marR="82561" marT="41281" marB="41281" anchor="ctr"/>
                </a:tc>
                <a:extLst>
                  <a:ext uri="{0D108BD9-81ED-4DB2-BD59-A6C34878D82A}">
                    <a16:rowId xmlns:a16="http://schemas.microsoft.com/office/drawing/2014/main" val="3187512248"/>
                  </a:ext>
                </a:extLst>
              </a:tr>
              <a:tr h="773824"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Vanilla Extract</a:t>
                      </a: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0.251</a:t>
                      </a: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0.067</a:t>
                      </a:r>
                    </a:p>
                  </a:txBody>
                  <a:tcPr marL="82561" marR="82561" marT="41281" marB="41281" anchor="ctr"/>
                </a:tc>
                <a:extLst>
                  <a:ext uri="{0D108BD9-81ED-4DB2-BD59-A6C34878D82A}">
                    <a16:rowId xmlns:a16="http://schemas.microsoft.com/office/drawing/2014/main" val="2508393113"/>
                  </a:ext>
                </a:extLst>
              </a:tr>
              <a:tr h="773824"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Baking Powder</a:t>
                      </a: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-0.348</a:t>
                      </a: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0.10</a:t>
                      </a:r>
                    </a:p>
                  </a:txBody>
                  <a:tcPr marL="82561" marR="82561" marT="41281" marB="41281" anchor="ctr"/>
                </a:tc>
                <a:extLst>
                  <a:ext uri="{0D108BD9-81ED-4DB2-BD59-A6C34878D82A}">
                    <a16:rowId xmlns:a16="http://schemas.microsoft.com/office/drawing/2014/main" val="284156911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ACD7D3D-0B91-0D4D-89A5-C78FEAA67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802188"/>
            <a:ext cx="243776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Subtitle 2">
                <a:extLst>
                  <a:ext uri="{FF2B5EF4-FFF2-40B4-BE49-F238E27FC236}">
                    <a16:creationId xmlns:a16="http://schemas.microsoft.com/office/drawing/2014/main" id="{0F81A7D7-27F6-704D-AB9A-EF7656357A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891" y="2459662"/>
                <a:ext cx="11409571" cy="5285883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4800" u="sng" dirty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Cross-Validated Results</a:t>
                </a:r>
              </a:p>
              <a:p>
                <a:pPr marL="457200" indent="-457200" algn="l">
                  <a:buFont typeface="Wingdings" pitchFamily="2" charset="2"/>
                  <a:buChar char="q"/>
                </a:pPr>
                <a:r>
                  <a:rPr lang="en-US" sz="4800" dirty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Ordinary Least Squares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4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= </a:t>
                </a:r>
                <a:r>
                  <a:rPr lang="en-US" sz="4800" b="1" dirty="0">
                    <a:solidFill>
                      <a:schemeClr val="tx2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0.025</a:t>
                </a:r>
              </a:p>
              <a:p>
                <a:pPr marL="457200" indent="-457200" algn="l">
                  <a:buFont typeface="Wingdings" pitchFamily="2" charset="2"/>
                  <a:buChar char="q"/>
                </a:pPr>
                <a:r>
                  <a:rPr lang="en-US" sz="48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Polynomial Features added more noise </a:t>
                </a:r>
              </a:p>
              <a:p>
                <a:pPr marL="1544836" lvl="1" indent="-457200" algn="l">
                  <a:buFont typeface="Wingdings" pitchFamily="2" charset="2"/>
                  <a:buChar char="q"/>
                </a:pPr>
                <a:r>
                  <a:rPr lang="en-US" sz="4800" dirty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LASSO Regression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4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= </a:t>
                </a:r>
                <a:r>
                  <a:rPr lang="en-US" sz="4800" b="1" dirty="0">
                    <a:solidFill>
                      <a:schemeClr val="tx2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0.062</a:t>
                </a:r>
              </a:p>
              <a:p>
                <a:pPr marL="1544836" lvl="1" indent="-457200" algn="l">
                  <a:buFont typeface="Wingdings" pitchFamily="2" charset="2"/>
                  <a:buChar char="q"/>
                </a:pPr>
                <a:r>
                  <a:rPr lang="en-US" sz="4800" dirty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Ridge Regression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4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= </a:t>
                </a:r>
                <a:r>
                  <a:rPr lang="en-US" sz="4800" b="1" dirty="0">
                    <a:solidFill>
                      <a:schemeClr val="tx2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0.058</a:t>
                </a:r>
              </a:p>
            </p:txBody>
          </p:sp>
        </mc:Choice>
        <mc:Fallback>
          <p:sp>
            <p:nvSpPr>
              <p:cNvPr id="30" name="Subtitle 2">
                <a:extLst>
                  <a:ext uri="{FF2B5EF4-FFF2-40B4-BE49-F238E27FC236}">
                    <a16:creationId xmlns:a16="http://schemas.microsoft.com/office/drawing/2014/main" id="{0F81A7D7-27F6-704D-AB9A-EF7656357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91" y="2459662"/>
                <a:ext cx="11409571" cy="5285883"/>
              </a:xfrm>
              <a:prstGeom prst="rect">
                <a:avLst/>
              </a:prstGeom>
              <a:blipFill>
                <a:blip r:embed="rId3"/>
                <a:stretch>
                  <a:fillRect l="-1222" t="-240" r="-667" b="-3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137963-E82F-4E4B-BF38-A41EE5288E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50" t="6306" r="8502"/>
          <a:stretch/>
        </p:blipFill>
        <p:spPr>
          <a:xfrm>
            <a:off x="17110175" y="6474940"/>
            <a:ext cx="7622196" cy="7471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51EF1A-FDD0-394B-BBBA-25871CFC65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6306" r="51318"/>
          <a:stretch/>
        </p:blipFill>
        <p:spPr>
          <a:xfrm>
            <a:off x="12135450" y="46925"/>
            <a:ext cx="7264657" cy="68110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C6B534-EA03-5244-A3EE-979881280134}"/>
              </a:ext>
            </a:extLst>
          </p:cNvPr>
          <p:cNvCxnSpPr>
            <a:cxnSpLocks/>
          </p:cNvCxnSpPr>
          <p:nvPr/>
        </p:nvCxnSpPr>
        <p:spPr>
          <a:xfrm flipH="1">
            <a:off x="19218422" y="2496996"/>
            <a:ext cx="1271617" cy="1156461"/>
          </a:xfrm>
          <a:prstGeom prst="straightConnector1">
            <a:avLst/>
          </a:prstGeom>
          <a:ln w="63500">
            <a:solidFill>
              <a:srgbClr val="A97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E4DBCE-A7C6-4042-A70C-84AA87C96922}"/>
              </a:ext>
            </a:extLst>
          </p:cNvPr>
          <p:cNvSpPr txBox="1"/>
          <p:nvPr/>
        </p:nvSpPr>
        <p:spPr>
          <a:xfrm>
            <a:off x="18382804" y="1693207"/>
            <a:ext cx="5722647" cy="707886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Prediction outside range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389FD8-8271-1942-80B3-25CA7892A8D5}"/>
              </a:ext>
            </a:extLst>
          </p:cNvPr>
          <p:cNvCxnSpPr>
            <a:cxnSpLocks/>
          </p:cNvCxnSpPr>
          <p:nvPr/>
        </p:nvCxnSpPr>
        <p:spPr>
          <a:xfrm flipV="1">
            <a:off x="17110175" y="10705235"/>
            <a:ext cx="3811098" cy="1266758"/>
          </a:xfrm>
          <a:prstGeom prst="straightConnector1">
            <a:avLst/>
          </a:prstGeom>
          <a:ln w="63500">
            <a:solidFill>
              <a:srgbClr val="A97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B7D5DA-63C1-1747-8E09-C2AFC090F237}"/>
              </a:ext>
            </a:extLst>
          </p:cNvPr>
          <p:cNvSpPr txBox="1"/>
          <p:nvPr/>
        </p:nvSpPr>
        <p:spPr>
          <a:xfrm>
            <a:off x="12647621" y="11047898"/>
            <a:ext cx="4387642" cy="1323439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Left Skewed</a:t>
            </a:r>
          </a:p>
          <a:p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Violates normality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CF8D9D-B8E2-D94C-B5EC-736D37A49F45}"/>
              </a:ext>
            </a:extLst>
          </p:cNvPr>
          <p:cNvSpPr/>
          <p:nvPr/>
        </p:nvSpPr>
        <p:spPr>
          <a:xfrm>
            <a:off x="18670675" y="3655958"/>
            <a:ext cx="547747" cy="547747"/>
          </a:xfrm>
          <a:prstGeom prst="ellipse">
            <a:avLst/>
          </a:prstGeom>
          <a:noFill/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54B7D3-1334-404E-9950-7FA6B271E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342" y="11723873"/>
            <a:ext cx="1709781" cy="17097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B90B8C-0B97-014F-B2B9-89291FD9F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1470" y="11623852"/>
            <a:ext cx="1195417" cy="20622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3552D2E-38D8-1C46-8871-C3DBAF7AC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202" y="11547652"/>
            <a:ext cx="2193784" cy="21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8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B12A50C-E618-1343-BC31-CEFFBA81F3D9}"/>
              </a:ext>
            </a:extLst>
          </p:cNvPr>
          <p:cNvSpPr/>
          <p:nvPr/>
        </p:nvSpPr>
        <p:spPr>
          <a:xfrm>
            <a:off x="0" y="1"/>
            <a:ext cx="12385798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709E8F-161B-1749-AD27-2CFCE4653092}"/>
              </a:ext>
            </a:extLst>
          </p:cNvPr>
          <p:cNvSpPr/>
          <p:nvPr/>
        </p:nvSpPr>
        <p:spPr>
          <a:xfrm>
            <a:off x="11980203" y="-2"/>
            <a:ext cx="12385798" cy="1373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E290B-F17E-D940-B451-1F3A2C2ED476}"/>
              </a:ext>
            </a:extLst>
          </p:cNvPr>
          <p:cNvSpPr/>
          <p:nvPr/>
        </p:nvSpPr>
        <p:spPr>
          <a:xfrm>
            <a:off x="-859" y="1832038"/>
            <a:ext cx="12178912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2F5228-369D-084B-9BE4-5A8E87787190}"/>
              </a:ext>
            </a:extLst>
          </p:cNvPr>
          <p:cNvGrpSpPr/>
          <p:nvPr/>
        </p:nvGrpSpPr>
        <p:grpSpPr>
          <a:xfrm rot="16200000">
            <a:off x="5086438" y="6633205"/>
            <a:ext cx="13740062" cy="473651"/>
            <a:chOff x="2556163" y="10997371"/>
            <a:chExt cx="10453255" cy="2040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69B444-76DE-4148-AB52-8DD69805C171}"/>
                </a:ext>
              </a:extLst>
            </p:cNvPr>
            <p:cNvSpPr/>
            <p:nvPr/>
          </p:nvSpPr>
          <p:spPr>
            <a:xfrm>
              <a:off x="2556163" y="10997371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8DBF6E-CFFA-B24C-9B4F-4053DA862BF9}"/>
                </a:ext>
              </a:extLst>
            </p:cNvPr>
            <p:cNvSpPr/>
            <p:nvPr/>
          </p:nvSpPr>
          <p:spPr>
            <a:xfrm>
              <a:off x="5673436" y="10997375"/>
              <a:ext cx="7335982" cy="197722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DACD7D3D-0B91-0D4D-89A5-C78FEAA67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802188"/>
            <a:ext cx="243776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Subtitle 2">
                <a:extLst>
                  <a:ext uri="{FF2B5EF4-FFF2-40B4-BE49-F238E27FC236}">
                    <a16:creationId xmlns:a16="http://schemas.microsoft.com/office/drawing/2014/main" id="{8474BB33-3E45-F349-8797-2FF38BEF80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190" y="2550812"/>
                <a:ext cx="11536150" cy="1040233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l">
                  <a:buFont typeface="Wingdings" pitchFamily="2" charset="2"/>
                  <a:buChar char="q"/>
                </a:pPr>
                <a:r>
                  <a:rPr lang="en-US" sz="4800" dirty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Random Forest Regression</a:t>
                </a:r>
                <a:r>
                  <a:rPr lang="en-US" sz="48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4800" i="1"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= </a:t>
                </a:r>
                <a:r>
                  <a:rPr lang="en-US" sz="4800" b="1" dirty="0"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0.146</a:t>
                </a:r>
                <a:r>
                  <a:rPr lang="en-US" sz="4800" dirty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</a:t>
                </a:r>
                <a:endParaRPr lang="en-US" sz="4800" b="1" dirty="0">
                  <a:solidFill>
                    <a:schemeClr val="tx2"/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endParaRPr>
              </a:p>
            </p:txBody>
          </p:sp>
        </mc:Choice>
        <mc:Fallback>
          <p:sp>
            <p:nvSpPr>
              <p:cNvPr id="36" name="Subtitle 2">
                <a:extLst>
                  <a:ext uri="{FF2B5EF4-FFF2-40B4-BE49-F238E27FC236}">
                    <a16:creationId xmlns:a16="http://schemas.microsoft.com/office/drawing/2014/main" id="{8474BB33-3E45-F349-8797-2FF38BEF8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90" y="2550812"/>
                <a:ext cx="11536150" cy="1040233"/>
              </a:xfrm>
              <a:prstGeom prst="rect">
                <a:avLst/>
              </a:prstGeom>
              <a:blipFill>
                <a:blip r:embed="rId3"/>
                <a:stretch>
                  <a:fillRect l="-989" t="-1205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3F5A63-2C08-0942-B5A8-3972796A0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5640" r="51745"/>
          <a:stretch/>
        </p:blipFill>
        <p:spPr>
          <a:xfrm>
            <a:off x="17101750" y="-2502"/>
            <a:ext cx="7171163" cy="71329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5A767A-BA09-D940-9619-9313810A34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2" t="4585" r="9098" b="1054"/>
          <a:stretch/>
        </p:blipFill>
        <p:spPr>
          <a:xfrm>
            <a:off x="12178053" y="6868779"/>
            <a:ext cx="7023554" cy="698615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ACD5C8-E099-B540-8659-472B7A601EF3}"/>
              </a:ext>
            </a:extLst>
          </p:cNvPr>
          <p:cNvCxnSpPr>
            <a:cxnSpLocks/>
          </p:cNvCxnSpPr>
          <p:nvPr/>
        </p:nvCxnSpPr>
        <p:spPr>
          <a:xfrm flipH="1">
            <a:off x="18173103" y="10081564"/>
            <a:ext cx="1994497" cy="1043636"/>
          </a:xfrm>
          <a:prstGeom prst="straightConnector1">
            <a:avLst/>
          </a:prstGeom>
          <a:ln w="63500">
            <a:solidFill>
              <a:srgbClr val="A97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AB9869-CC6C-034C-8BA1-E382FDFC7561}"/>
              </a:ext>
            </a:extLst>
          </p:cNvPr>
          <p:cNvSpPr txBox="1"/>
          <p:nvPr/>
        </p:nvSpPr>
        <p:spPr>
          <a:xfrm>
            <a:off x="19138775" y="8597793"/>
            <a:ext cx="4619340" cy="1323439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Residuals more normally distributed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46D709-6F7E-DB41-8121-7E14C2DA86BE}"/>
              </a:ext>
            </a:extLst>
          </p:cNvPr>
          <p:cNvCxnSpPr>
            <a:cxnSpLocks/>
          </p:cNvCxnSpPr>
          <p:nvPr/>
        </p:nvCxnSpPr>
        <p:spPr>
          <a:xfrm>
            <a:off x="15198811" y="4636879"/>
            <a:ext cx="2974291" cy="1714494"/>
          </a:xfrm>
          <a:prstGeom prst="straightConnector1">
            <a:avLst/>
          </a:prstGeom>
          <a:ln w="63500">
            <a:solidFill>
              <a:srgbClr val="A97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CF936C3-874F-EC48-ADED-095EFE1B4A2D}"/>
              </a:ext>
            </a:extLst>
          </p:cNvPr>
          <p:cNvSpPr txBox="1"/>
          <p:nvPr/>
        </p:nvSpPr>
        <p:spPr>
          <a:xfrm>
            <a:off x="13355887" y="3157974"/>
            <a:ext cx="2974291" cy="1323439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Predictions</a:t>
            </a:r>
          </a:p>
          <a:p>
            <a:r>
              <a:rPr lang="en-US" sz="4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within range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8A598F-0D24-A74D-9295-AA18473AB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11577"/>
              </p:ext>
            </p:extLst>
          </p:nvPr>
        </p:nvGraphicFramePr>
        <p:xfrm>
          <a:off x="2110656" y="4157522"/>
          <a:ext cx="7497462" cy="4642944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3978813">
                  <a:extLst>
                    <a:ext uri="{9D8B030D-6E8A-4147-A177-3AD203B41FA5}">
                      <a16:colId xmlns:a16="http://schemas.microsoft.com/office/drawing/2014/main" val="4126366373"/>
                    </a:ext>
                  </a:extLst>
                </a:gridCol>
                <a:gridCol w="3518649">
                  <a:extLst>
                    <a:ext uri="{9D8B030D-6E8A-4147-A177-3AD203B41FA5}">
                      <a16:colId xmlns:a16="http://schemas.microsoft.com/office/drawing/2014/main" val="2305313"/>
                    </a:ext>
                  </a:extLst>
                </a:gridCol>
              </a:tblGrid>
              <a:tr h="773824">
                <a:tc>
                  <a:txBody>
                    <a:bodyPr/>
                    <a:lstStyle/>
                    <a:p>
                      <a:pPr algn="ctr"/>
                      <a:r>
                        <a:rPr lang="en-US" sz="4300" b="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4300" b="0" i="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300" b="0" i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Importance</a:t>
                      </a:r>
                    </a:p>
                  </a:txBody>
                  <a:tcPr marL="82561" marR="82561" marT="41281" marB="41281" anchor="ctr"/>
                </a:tc>
                <a:extLst>
                  <a:ext uri="{0D108BD9-81ED-4DB2-BD59-A6C34878D82A}">
                    <a16:rowId xmlns:a16="http://schemas.microsoft.com/office/drawing/2014/main" val="4015077958"/>
                  </a:ext>
                </a:extLst>
              </a:tr>
              <a:tr h="773824"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# of Photos</a:t>
                      </a:r>
                      <a:endParaRPr lang="en-US" sz="4000" b="0" i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0.184</a:t>
                      </a:r>
                      <a:endParaRPr lang="en-US" sz="4000" b="0" i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82561" marR="82561" marT="41281" marB="41281" anchor="ctr"/>
                </a:tc>
                <a:extLst>
                  <a:ext uri="{0D108BD9-81ED-4DB2-BD59-A6C34878D82A}">
                    <a16:rowId xmlns:a16="http://schemas.microsoft.com/office/drawing/2014/main" val="2031548693"/>
                  </a:ext>
                </a:extLst>
              </a:tr>
              <a:tr h="773824"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Prep. Time</a:t>
                      </a: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0.153</a:t>
                      </a:r>
                    </a:p>
                  </a:txBody>
                  <a:tcPr marL="82561" marR="82561" marT="41281" marB="41281" anchor="ctr"/>
                </a:tc>
                <a:extLst>
                  <a:ext uri="{0D108BD9-81ED-4DB2-BD59-A6C34878D82A}">
                    <a16:rowId xmlns:a16="http://schemas.microsoft.com/office/drawing/2014/main" val="3219114138"/>
                  </a:ext>
                </a:extLst>
              </a:tr>
              <a:tr h="773824"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Oven Temp.</a:t>
                      </a: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0.055</a:t>
                      </a:r>
                    </a:p>
                  </a:txBody>
                  <a:tcPr marL="82561" marR="82561" marT="41281" marB="41281" anchor="ctr"/>
                </a:tc>
                <a:extLst>
                  <a:ext uri="{0D108BD9-81ED-4DB2-BD59-A6C34878D82A}">
                    <a16:rowId xmlns:a16="http://schemas.microsoft.com/office/drawing/2014/main" val="710990054"/>
                  </a:ext>
                </a:extLst>
              </a:tr>
              <a:tr h="773824"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Baking Powder</a:t>
                      </a: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0.047</a:t>
                      </a:r>
                    </a:p>
                  </a:txBody>
                  <a:tcPr marL="82561" marR="82561" marT="41281" marB="41281" anchor="ctr"/>
                </a:tc>
                <a:extLst>
                  <a:ext uri="{0D108BD9-81ED-4DB2-BD59-A6C34878D82A}">
                    <a16:rowId xmlns:a16="http://schemas.microsoft.com/office/drawing/2014/main" val="2188119450"/>
                  </a:ext>
                </a:extLst>
              </a:tr>
              <a:tr h="773824"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Calories</a:t>
                      </a:r>
                    </a:p>
                  </a:txBody>
                  <a:tcPr marL="82561" marR="82561" marT="41281" marB="41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0.046</a:t>
                      </a:r>
                    </a:p>
                  </a:txBody>
                  <a:tcPr marL="82561" marR="82561" marT="41281" marB="41281" anchor="ctr"/>
                </a:tc>
                <a:extLst>
                  <a:ext uri="{0D108BD9-81ED-4DB2-BD59-A6C34878D82A}">
                    <a16:rowId xmlns:a16="http://schemas.microsoft.com/office/drawing/2014/main" val="208557951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16910BF-8788-EE4F-8A20-4DC13EF1379C}"/>
              </a:ext>
            </a:extLst>
          </p:cNvPr>
          <p:cNvSpPr txBox="1"/>
          <p:nvPr/>
        </p:nvSpPr>
        <p:spPr>
          <a:xfrm>
            <a:off x="11649" y="282854"/>
            <a:ext cx="11614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NON-LINEAR?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DD533B-9053-9147-A759-56D7EE500BE5}"/>
              </a:ext>
            </a:extLst>
          </p:cNvPr>
          <p:cNvSpPr/>
          <p:nvPr/>
        </p:nvSpPr>
        <p:spPr>
          <a:xfrm>
            <a:off x="18325502" y="6142503"/>
            <a:ext cx="5096147" cy="438940"/>
          </a:xfrm>
          <a:prstGeom prst="rect">
            <a:avLst/>
          </a:prstGeom>
          <a:noFill/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D03F827F-8488-AB4F-B59E-2E51437C5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033" y="9604379"/>
            <a:ext cx="2910464" cy="291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3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051075-7590-4844-8ED0-6A67ED88B9A0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9C6A50-5D24-DE44-904C-CD36E02824B7}"/>
              </a:ext>
            </a:extLst>
          </p:cNvPr>
          <p:cNvSpPr/>
          <p:nvPr/>
        </p:nvSpPr>
        <p:spPr>
          <a:xfrm>
            <a:off x="8247062" y="4470400"/>
            <a:ext cx="7883526" cy="380176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145015-0345-9649-9D9F-E76E8DCB8016}"/>
              </a:ext>
            </a:extLst>
          </p:cNvPr>
          <p:cNvSpPr/>
          <p:nvPr/>
        </p:nvSpPr>
        <p:spPr>
          <a:xfrm>
            <a:off x="8247062" y="8865423"/>
            <a:ext cx="7883526" cy="380176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69932" y="5534560"/>
            <a:ext cx="184377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09653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E10D3E5-43C9-A845-AB99-4AF3F88AEF7D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8454937-8A35-AB41-A47F-7B7382D07705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4A841FA-151E-D147-8CC7-599F8F5BCB46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BB5BB-151B-CD4B-B094-1179E683DDD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FEC78-55E6-BF40-9FA4-9ED287AF0588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D19B-D8CE-8C47-B435-08A1B90E8851}"/>
              </a:ext>
            </a:extLst>
          </p:cNvPr>
          <p:cNvSpPr txBox="1"/>
          <p:nvPr/>
        </p:nvSpPr>
        <p:spPr>
          <a:xfrm>
            <a:off x="2969931" y="340776"/>
            <a:ext cx="18437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LESSON   ||   FUTURE DIRECTIONS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4D504-6685-C643-A6B9-9D817F87E260}"/>
              </a:ext>
            </a:extLst>
          </p:cNvPr>
          <p:cNvSpPr txBox="1"/>
          <p:nvPr/>
        </p:nvSpPr>
        <p:spPr>
          <a:xfrm>
            <a:off x="827528" y="3580179"/>
            <a:ext cx="755196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Linear Regression is </a:t>
            </a:r>
            <a:r>
              <a:rPr lang="en-US" sz="7000" b="1" dirty="0">
                <a:solidFill>
                  <a:srgbClr val="A9774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 a good model </a:t>
            </a:r>
            <a:r>
              <a:rPr lang="en-US" sz="7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for </a:t>
            </a:r>
            <a:r>
              <a:rPr lang="en-US" sz="7000" b="1" dirty="0">
                <a:solidFill>
                  <a:srgbClr val="A9774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predicting ratings </a:t>
            </a:r>
            <a:r>
              <a:rPr lang="en-US" sz="7000" dirty="0">
                <a:solidFill>
                  <a:srgbClr val="2C2E2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on</a:t>
            </a:r>
            <a:r>
              <a:rPr lang="en-US" sz="7000" b="1" dirty="0">
                <a:solidFill>
                  <a:srgbClr val="2C2E2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7000" b="1" dirty="0">
                <a:solidFill>
                  <a:srgbClr val="A9774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chocolate chip cookie recipes</a:t>
            </a:r>
            <a:endParaRPr lang="en-US" sz="7000" dirty="0">
              <a:solidFill>
                <a:schemeClr val="accent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5F29B-DC0E-D64D-9F88-06C448558190}"/>
              </a:ext>
            </a:extLst>
          </p:cNvPr>
          <p:cNvSpPr txBox="1"/>
          <p:nvPr/>
        </p:nvSpPr>
        <p:spPr>
          <a:xfrm>
            <a:off x="9029380" y="2720343"/>
            <a:ext cx="631889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itchFamily="2" charset="2"/>
              <a:buChar char="q"/>
            </a:pPr>
            <a:r>
              <a:rPr lang="en-US" sz="6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1-5 scale is not continuous</a:t>
            </a:r>
          </a:p>
          <a:p>
            <a:pPr marL="857250" indent="-857250">
              <a:buFont typeface="Wingdings" pitchFamily="2" charset="2"/>
              <a:buChar char="q"/>
            </a:pPr>
            <a:endParaRPr lang="en-US" sz="6000" dirty="0">
              <a:solidFill>
                <a:schemeClr val="accent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indent="-857250">
              <a:buFont typeface="Wingdings" pitchFamily="2" charset="2"/>
              <a:buChar char="q"/>
            </a:pPr>
            <a:r>
              <a:rPr lang="en-US" sz="6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Should not be calculated using simple average</a:t>
            </a:r>
          </a:p>
          <a:p>
            <a:endParaRPr lang="en-US" sz="6000" dirty="0">
              <a:solidFill>
                <a:schemeClr val="accent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indent="-857250">
              <a:buFont typeface="Wingdings" pitchFamily="2" charset="2"/>
              <a:buChar char="q"/>
            </a:pPr>
            <a:r>
              <a:rPr lang="en-US" sz="6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Subjective in nature (user error)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5B38A-E0CC-D642-AE64-39D93D0F6DDF}"/>
              </a:ext>
            </a:extLst>
          </p:cNvPr>
          <p:cNvSpPr txBox="1"/>
          <p:nvPr/>
        </p:nvSpPr>
        <p:spPr>
          <a:xfrm>
            <a:off x="16749650" y="4693003"/>
            <a:ext cx="5692967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57250" indent="-857250">
              <a:buFont typeface="Wingdings" pitchFamily="2" charset="2"/>
              <a:buChar char="q"/>
            </a:pPr>
            <a:r>
              <a:rPr lang="en-US" sz="6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Classification or other models more appropriate</a:t>
            </a:r>
          </a:p>
          <a:p>
            <a:endParaRPr lang="en-US" sz="6000" dirty="0">
              <a:solidFill>
                <a:schemeClr val="accent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indent="-857250">
              <a:buFont typeface="Wingdings" pitchFamily="2" charset="2"/>
              <a:buChar char="q"/>
            </a:pPr>
            <a:r>
              <a:rPr lang="en-US" sz="6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Sentiment analysis/NLP</a:t>
            </a:r>
          </a:p>
        </p:txBody>
      </p:sp>
    </p:spTree>
    <p:extLst>
      <p:ext uri="{BB962C8B-B14F-4D97-AF65-F5344CB8AC3E}">
        <p14:creationId xmlns:p14="http://schemas.microsoft.com/office/powerpoint/2010/main" val="335693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973316-FB76-7F49-B5A9-80B772EEC609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D6DB9-AEB9-4B4E-9B1C-A12978C5E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2743" b="12633"/>
          <a:stretch/>
        </p:blipFill>
        <p:spPr>
          <a:xfrm>
            <a:off x="7047754" y="2789927"/>
            <a:ext cx="10282141" cy="850430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4E6B5-2771-F043-9933-FE66131D6D16}"/>
              </a:ext>
            </a:extLst>
          </p:cNvPr>
          <p:cNvSpPr txBox="1"/>
          <p:nvPr/>
        </p:nvSpPr>
        <p:spPr>
          <a:xfrm>
            <a:off x="4953622" y="5906557"/>
            <a:ext cx="144704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733FB-7BF5-EC49-9E12-A5C63F791B70}"/>
              </a:ext>
            </a:extLst>
          </p:cNvPr>
          <p:cNvSpPr/>
          <p:nvPr/>
        </p:nvSpPr>
        <p:spPr>
          <a:xfrm>
            <a:off x="8247061" y="2723035"/>
            <a:ext cx="7883526" cy="380176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C82BD-1421-EC49-BCFE-E44A871B92D3}"/>
              </a:ext>
            </a:extLst>
          </p:cNvPr>
          <p:cNvSpPr/>
          <p:nvPr/>
        </p:nvSpPr>
        <p:spPr>
          <a:xfrm>
            <a:off x="8247061" y="10975205"/>
            <a:ext cx="7883526" cy="380176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E10D3E5-43C9-A845-AB99-4AF3F88AEF7D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8454937-8A35-AB41-A47F-7B7382D07705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4A841FA-151E-D147-8CC7-599F8F5BCB46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BB5BB-151B-CD4B-B094-1179E683DDD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FEC78-55E6-BF40-9FA4-9ED287AF0588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D19B-D8CE-8C47-B435-08A1B90E8851}"/>
              </a:ext>
            </a:extLst>
          </p:cNvPr>
          <p:cNvSpPr txBox="1"/>
          <p:nvPr/>
        </p:nvSpPr>
        <p:spPr>
          <a:xfrm>
            <a:off x="2969931" y="340776"/>
            <a:ext cx="18437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APPENDIX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64D504-6685-C643-A6B9-9D817F87E260}"/>
                  </a:ext>
                </a:extLst>
              </p:cNvPr>
              <p:cNvSpPr txBox="1"/>
              <p:nvPr/>
            </p:nvSpPr>
            <p:spPr>
              <a:xfrm>
                <a:off x="602568" y="4657321"/>
                <a:ext cx="631889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OLS: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Training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0.153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Val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0.0218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Test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0.025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MAE = 0.298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MSE = 0.18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RMSE = 0.42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64D504-6685-C643-A6B9-9D817F87E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68" y="4657321"/>
                <a:ext cx="6318890" cy="5632311"/>
              </a:xfrm>
              <a:prstGeom prst="rect">
                <a:avLst/>
              </a:prstGeom>
              <a:blipFill>
                <a:blip r:embed="rId2"/>
                <a:stretch>
                  <a:fillRect l="-5611" t="-3378" b="-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15F29B-DC0E-D64D-9F88-06C448558190}"/>
                  </a:ext>
                </a:extLst>
              </p:cNvPr>
              <p:cNvSpPr txBox="1"/>
              <p:nvPr/>
            </p:nvSpPr>
            <p:spPr>
              <a:xfrm>
                <a:off x="6394853" y="4718876"/>
                <a:ext cx="631889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LASSO: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Training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0.0833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Val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0.0637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Test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0.0613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MAE = 0.294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MSE = 0.17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RMSE = 0.41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15F29B-DC0E-D64D-9F88-06C44855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853" y="4718876"/>
                <a:ext cx="6318890" cy="5632311"/>
              </a:xfrm>
              <a:prstGeom prst="rect">
                <a:avLst/>
              </a:prstGeom>
              <a:blipFill>
                <a:blip r:embed="rId3"/>
                <a:stretch>
                  <a:fillRect l="-6036" t="-3386" b="-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5B38A-E0CC-D642-AE64-39D93D0F6DDF}"/>
                  </a:ext>
                </a:extLst>
              </p:cNvPr>
              <p:cNvSpPr txBox="1"/>
              <p:nvPr/>
            </p:nvSpPr>
            <p:spPr>
              <a:xfrm>
                <a:off x="12376859" y="4728686"/>
                <a:ext cx="6861711" cy="56323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Ridge: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Training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0.116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Val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0.0224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Test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0.058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MAE = 0.294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MSE = 0.17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RMSE = 0.41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5B38A-E0CC-D642-AE64-39D93D0F6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6859" y="4728686"/>
                <a:ext cx="6861711" cy="5632311"/>
              </a:xfrm>
              <a:prstGeom prst="rect">
                <a:avLst/>
              </a:prstGeom>
              <a:blipFill>
                <a:blip r:embed="rId4"/>
                <a:stretch>
                  <a:fillRect l="-5360" t="-3378" b="-4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92461-7A03-984C-A270-67F1964CCA04}"/>
                  </a:ext>
                </a:extLst>
              </p:cNvPr>
              <p:cNvSpPr txBox="1"/>
              <p:nvPr/>
            </p:nvSpPr>
            <p:spPr>
              <a:xfrm>
                <a:off x="18000701" y="4657321"/>
                <a:ext cx="6861711" cy="56323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Random Forest: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Training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0.574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Val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0.159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Test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R</m:t>
                        </m:r>
                      </m:e>
                      <m:sup>
                        <m:r>
                          <a:rPr lang="en-US" sz="5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Lato Light" panose="020F0502020204030203" pitchFamily="34" charset="0"/>
                            <a:cs typeface="Lato Light" panose="020F050202020403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= 0.147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MAE = 0.28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MSE = 0.16</a:t>
                </a:r>
              </a:p>
              <a:p>
                <a:r>
                  <a:rPr lang="en-US" sz="5000" dirty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RMSE = 0.394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92461-7A03-984C-A270-67F1964CC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701" y="4657321"/>
                <a:ext cx="6861711" cy="5632311"/>
              </a:xfrm>
              <a:prstGeom prst="rect">
                <a:avLst/>
              </a:prstGeom>
              <a:blipFill>
                <a:blip r:embed="rId5"/>
                <a:stretch>
                  <a:fillRect l="-5166" t="-3378" b="-4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026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E10D3E5-43C9-A845-AB99-4AF3F88AEF7D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8454937-8A35-AB41-A47F-7B7382D07705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4A841FA-151E-D147-8CC7-599F8F5BCB46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BB5BB-151B-CD4B-B094-1179E683DDD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FEC78-55E6-BF40-9FA4-9ED287AF0588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D19B-D8CE-8C47-B435-08A1B90E8851}"/>
              </a:ext>
            </a:extLst>
          </p:cNvPr>
          <p:cNvSpPr txBox="1"/>
          <p:nvPr/>
        </p:nvSpPr>
        <p:spPr>
          <a:xfrm>
            <a:off x="2969931" y="340776"/>
            <a:ext cx="18437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APPENDIX</a:t>
            </a:r>
          </a:p>
          <a:p>
            <a:pPr algn="ctr"/>
            <a:endParaRPr lang="en-US" sz="7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08FF1-318A-E546-91A2-5D4C4E36FD0D}"/>
              </a:ext>
            </a:extLst>
          </p:cNvPr>
          <p:cNvSpPr txBox="1"/>
          <p:nvPr/>
        </p:nvSpPr>
        <p:spPr>
          <a:xfrm>
            <a:off x="940718" y="2853235"/>
            <a:ext cx="8121024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LASSO: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alpha = 0.02479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Features selected: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Baking powder -0.0495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Photos -0.0207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Reviews -0.016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Salt -0.01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Fats/Flours ratio 0.01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Egg -0.01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Made it -0.01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Flours -0.01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Prep time 0.01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Oven Temp 0.009</a:t>
            </a:r>
          </a:p>
          <a:p>
            <a:pPr lvl="1"/>
            <a:endParaRPr lang="en-US" sz="4000" dirty="0">
              <a:solidFill>
                <a:schemeClr val="accent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C0C05-C9AC-DF40-B666-F435A8FF3283}"/>
              </a:ext>
            </a:extLst>
          </p:cNvPr>
          <p:cNvSpPr txBox="1"/>
          <p:nvPr/>
        </p:nvSpPr>
        <p:spPr>
          <a:xfrm>
            <a:off x="8441235" y="2853235"/>
            <a:ext cx="8121024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Ridge: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alpha = 255.50971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Features selected: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Baking powder -0.035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Flours -0.0279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Salt -0.022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Egg -0.02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Prep time 0.0197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Servings 0.0178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Photos 0.0177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Made it 0.0166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Vanilla extract 0.0163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Oven temp 0.015</a:t>
            </a:r>
          </a:p>
          <a:p>
            <a:pPr lvl="1"/>
            <a:endParaRPr lang="en-US" sz="4000" dirty="0">
              <a:solidFill>
                <a:schemeClr val="accent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814B4-E81B-C544-82CD-B737AC22BCE3}"/>
              </a:ext>
            </a:extLst>
          </p:cNvPr>
          <p:cNvSpPr txBox="1"/>
          <p:nvPr/>
        </p:nvSpPr>
        <p:spPr>
          <a:xfrm>
            <a:off x="15823663" y="2853235"/>
            <a:ext cx="8121024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Random Forest:</a:t>
            </a:r>
          </a:p>
          <a:p>
            <a:pPr marL="571500" indent="-571500">
              <a:buFont typeface="Wingdings" pitchFamily="2" charset="2"/>
              <a:buChar char="q"/>
            </a:pPr>
            <a:r>
              <a:rPr lang="en-US" sz="4000" dirty="0" err="1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n_estimators</a:t>
            </a: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= 30</a:t>
            </a:r>
          </a:p>
          <a:p>
            <a:pPr marL="571500" indent="-571500">
              <a:buFont typeface="Wingdings" pitchFamily="2" charset="2"/>
              <a:buChar char="q"/>
            </a:pPr>
            <a:r>
              <a:rPr lang="en-US" sz="4000" dirty="0" err="1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min_sample_split</a:t>
            </a: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= 20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Features selected: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Photos 0.184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Prep time 0.129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Ratings 0.082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Reviews 0.075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Baking powder 0.047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Calories 0.046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Oven temp 0.044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Salt 0.036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Flours 0.027</a:t>
            </a:r>
          </a:p>
          <a:p>
            <a:pPr marL="1771467" lvl="1" indent="-857250">
              <a:buFont typeface="Wingdings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Sugars/Flowers ratio 0.021 </a:t>
            </a:r>
          </a:p>
          <a:p>
            <a:pPr lvl="1"/>
            <a:endParaRPr lang="en-US" sz="4000" dirty="0">
              <a:solidFill>
                <a:schemeClr val="accent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9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051075-7590-4844-8ED0-6A67ED88B9A0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9C6A50-5D24-DE44-904C-CD36E02824B7}"/>
              </a:ext>
            </a:extLst>
          </p:cNvPr>
          <p:cNvSpPr/>
          <p:nvPr/>
        </p:nvSpPr>
        <p:spPr>
          <a:xfrm>
            <a:off x="8247062" y="4470400"/>
            <a:ext cx="7883526" cy="380176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145015-0345-9649-9D9F-E76E8DCB8016}"/>
              </a:ext>
            </a:extLst>
          </p:cNvPr>
          <p:cNvSpPr/>
          <p:nvPr/>
        </p:nvSpPr>
        <p:spPr>
          <a:xfrm>
            <a:off x="8247062" y="8865423"/>
            <a:ext cx="7883526" cy="380176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69932" y="5534560"/>
            <a:ext cx="184377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2633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E10D3E5-43C9-A845-AB99-4AF3F88AEF7D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8454937-8A35-AB41-A47F-7B7382D07705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4A841FA-151E-D147-8CC7-599F8F5BCB46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BB5BB-151B-CD4B-B094-1179E683DDD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FEC78-55E6-BF40-9FA4-9ED287AF0588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D19B-D8CE-8C47-B435-08A1B90E8851}"/>
              </a:ext>
            </a:extLst>
          </p:cNvPr>
          <p:cNvSpPr txBox="1"/>
          <p:nvPr/>
        </p:nvSpPr>
        <p:spPr>
          <a:xfrm>
            <a:off x="2969931" y="340776"/>
            <a:ext cx="18437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APPENDIX</a:t>
            </a:r>
          </a:p>
          <a:p>
            <a:pPr algn="ctr"/>
            <a:endParaRPr lang="en-US" sz="7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50E690-E541-B54A-8D40-43A774D3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4" y="2928320"/>
            <a:ext cx="201168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8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E10D3E5-43C9-A845-AB99-4AF3F88AEF7D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8454937-8A35-AB41-A47F-7B7382D07705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4A841FA-151E-D147-8CC7-599F8F5BCB46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BB5BB-151B-CD4B-B094-1179E683DDD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FEC78-55E6-BF40-9FA4-9ED287AF0588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D19B-D8CE-8C47-B435-08A1B90E8851}"/>
              </a:ext>
            </a:extLst>
          </p:cNvPr>
          <p:cNvSpPr txBox="1"/>
          <p:nvPr/>
        </p:nvSpPr>
        <p:spPr>
          <a:xfrm>
            <a:off x="2969931" y="340776"/>
            <a:ext cx="18437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APPENDIX</a:t>
            </a:r>
          </a:p>
          <a:p>
            <a:pPr algn="ctr"/>
            <a:endParaRPr lang="en-US" sz="7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4AE27D-EF42-974C-831F-CA76F23AE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833209"/>
              </p:ext>
            </p:extLst>
          </p:nvPr>
        </p:nvGraphicFramePr>
        <p:xfrm>
          <a:off x="2281732" y="3848914"/>
          <a:ext cx="7748052" cy="4895562"/>
        </p:xfrm>
        <a:graphic>
          <a:graphicData uri="http://schemas.openxmlformats.org/drawingml/2006/table">
            <a:tbl>
              <a:tblPr/>
              <a:tblGrid>
                <a:gridCol w="1937013">
                  <a:extLst>
                    <a:ext uri="{9D8B030D-6E8A-4147-A177-3AD203B41FA5}">
                      <a16:colId xmlns:a16="http://schemas.microsoft.com/office/drawing/2014/main" val="1788100602"/>
                    </a:ext>
                  </a:extLst>
                </a:gridCol>
                <a:gridCol w="1937013">
                  <a:extLst>
                    <a:ext uri="{9D8B030D-6E8A-4147-A177-3AD203B41FA5}">
                      <a16:colId xmlns:a16="http://schemas.microsoft.com/office/drawing/2014/main" val="210527020"/>
                    </a:ext>
                  </a:extLst>
                </a:gridCol>
                <a:gridCol w="1937013">
                  <a:extLst>
                    <a:ext uri="{9D8B030D-6E8A-4147-A177-3AD203B41FA5}">
                      <a16:colId xmlns:a16="http://schemas.microsoft.com/office/drawing/2014/main" val="618457005"/>
                    </a:ext>
                  </a:extLst>
                </a:gridCol>
                <a:gridCol w="1937013">
                  <a:extLst>
                    <a:ext uri="{9D8B030D-6E8A-4147-A177-3AD203B41FA5}">
                      <a16:colId xmlns:a16="http://schemas.microsoft.com/office/drawing/2014/main" val="98006329"/>
                    </a:ext>
                  </a:extLst>
                </a:gridCol>
              </a:tblGrid>
              <a:tr h="3874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dirty="0">
                          <a:effectLst/>
                        </a:rPr>
                        <a:t>Dep. Variable: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rating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R-squared: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dirty="0">
                          <a:effectLst/>
                        </a:rPr>
                        <a:t>0.153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517567"/>
                  </a:ext>
                </a:extLst>
              </a:tr>
              <a:tr h="576634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Model: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OLS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Adj. R-squared: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dirty="0">
                          <a:effectLst/>
                        </a:rPr>
                        <a:t>0.068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692749"/>
                  </a:ext>
                </a:extLst>
              </a:tr>
              <a:tr h="3874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Method: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Least Squares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F-statistic: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1.792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985959"/>
                  </a:ext>
                </a:extLst>
              </a:tr>
              <a:tr h="7192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Date: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Thu, 18 Apr 2019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Prob (F-statistic):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0.0101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379051"/>
                  </a:ext>
                </a:extLst>
              </a:tr>
              <a:tr h="576634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Time: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20:15:59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Log-Likelihood: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-157.25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87885"/>
                  </a:ext>
                </a:extLst>
              </a:tr>
              <a:tr h="7192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No. Observations: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306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AIC: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372.5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18898"/>
                  </a:ext>
                </a:extLst>
              </a:tr>
              <a:tr h="3874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Df Residuals: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277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BIC: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480.5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341566"/>
                  </a:ext>
                </a:extLst>
              </a:tr>
              <a:tr h="3874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Df Model: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28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2200" b="1">
                        <a:effectLst/>
                      </a:endParaRP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2200" dirty="0">
                        <a:effectLst/>
                      </a:endParaRP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315721"/>
                  </a:ext>
                </a:extLst>
              </a:tr>
              <a:tr h="7192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>
                          <a:effectLst/>
                        </a:rPr>
                        <a:t>Covariance Type: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>
                          <a:effectLst/>
                        </a:rPr>
                        <a:t>nonrobust</a:t>
                      </a: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2200" b="1">
                        <a:effectLst/>
                      </a:endParaRPr>
                    </a:p>
                  </a:txBody>
                  <a:tcPr marL="55643" marR="55643" marT="27821" marB="278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55643" marR="55643" marT="27821" marB="27821">
                    <a:lnL>
                      <a:noFill/>
                    </a:lnL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145238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B9BBF72F-A80C-B84B-B7A4-86DD2CBAC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92" y="1952140"/>
            <a:ext cx="81004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026E2A-02E2-8848-AFE5-D74723518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84962"/>
              </p:ext>
            </p:extLst>
          </p:nvPr>
        </p:nvGraphicFramePr>
        <p:xfrm>
          <a:off x="10029784" y="2188848"/>
          <a:ext cx="12108320" cy="11166357"/>
        </p:xfrm>
        <a:graphic>
          <a:graphicData uri="http://schemas.openxmlformats.org/drawingml/2006/table">
            <a:tbl>
              <a:tblPr/>
              <a:tblGrid>
                <a:gridCol w="1729760">
                  <a:extLst>
                    <a:ext uri="{9D8B030D-6E8A-4147-A177-3AD203B41FA5}">
                      <a16:colId xmlns:a16="http://schemas.microsoft.com/office/drawing/2014/main" val="1258592386"/>
                    </a:ext>
                  </a:extLst>
                </a:gridCol>
                <a:gridCol w="1729760">
                  <a:extLst>
                    <a:ext uri="{9D8B030D-6E8A-4147-A177-3AD203B41FA5}">
                      <a16:colId xmlns:a16="http://schemas.microsoft.com/office/drawing/2014/main" val="1361595633"/>
                    </a:ext>
                  </a:extLst>
                </a:gridCol>
                <a:gridCol w="1729760">
                  <a:extLst>
                    <a:ext uri="{9D8B030D-6E8A-4147-A177-3AD203B41FA5}">
                      <a16:colId xmlns:a16="http://schemas.microsoft.com/office/drawing/2014/main" val="2841780350"/>
                    </a:ext>
                  </a:extLst>
                </a:gridCol>
                <a:gridCol w="1729760">
                  <a:extLst>
                    <a:ext uri="{9D8B030D-6E8A-4147-A177-3AD203B41FA5}">
                      <a16:colId xmlns:a16="http://schemas.microsoft.com/office/drawing/2014/main" val="1036860038"/>
                    </a:ext>
                  </a:extLst>
                </a:gridCol>
                <a:gridCol w="1729760">
                  <a:extLst>
                    <a:ext uri="{9D8B030D-6E8A-4147-A177-3AD203B41FA5}">
                      <a16:colId xmlns:a16="http://schemas.microsoft.com/office/drawing/2014/main" val="1559516198"/>
                    </a:ext>
                  </a:extLst>
                </a:gridCol>
                <a:gridCol w="1729760">
                  <a:extLst>
                    <a:ext uri="{9D8B030D-6E8A-4147-A177-3AD203B41FA5}">
                      <a16:colId xmlns:a16="http://schemas.microsoft.com/office/drawing/2014/main" val="1187178938"/>
                    </a:ext>
                  </a:extLst>
                </a:gridCol>
                <a:gridCol w="1729760">
                  <a:extLst>
                    <a:ext uri="{9D8B030D-6E8A-4147-A177-3AD203B41FA5}">
                      <a16:colId xmlns:a16="http://schemas.microsoft.com/office/drawing/2014/main" val="660568825"/>
                    </a:ext>
                  </a:extLst>
                </a:gridCol>
              </a:tblGrid>
              <a:tr h="488485">
                <a:tc>
                  <a:txBody>
                    <a:bodyPr/>
                    <a:lstStyle/>
                    <a:p>
                      <a:pPr algn="r" fontAlgn="ctr"/>
                      <a:br>
                        <a:rPr lang="en-US" sz="1600" b="1">
                          <a:effectLst/>
                        </a:rPr>
                      </a:br>
                      <a:r>
                        <a:rPr lang="en-US" sz="1600" b="1">
                          <a:effectLst/>
                        </a:rPr>
                        <a:t>coef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std err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t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P&gt;|t|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[0.025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0.975]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36962" marR="36962" marT="18483" marB="18483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30206150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const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3.9865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0.157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25.458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3.678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4.295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926426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num_ratings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-0.0004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-0.493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0.623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17430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num_reviews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0.0006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0.001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0.594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0.553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36893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made_it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6.305e-05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0.207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0.836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178491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servings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0.0023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1.030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0.304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060723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calories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0.0007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1.610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0.108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95270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num_photos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0.0020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0.781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0.436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486176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oven_temp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0.0004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1.198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0.232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35667"/>
                  </a:ext>
                </a:extLst>
              </a:tr>
              <a:tr h="488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prep_time_minutes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0.0007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1.574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0.117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379174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egg_count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-1.1581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0.661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-1.753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0.081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-2.459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0.142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62005"/>
                  </a:ext>
                </a:extLst>
              </a:tr>
              <a:tr h="4635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vanilla_extract_ml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0.2500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0.136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1.841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0.067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-0.017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0.517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866966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salt_g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-0.1156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0.095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-1.219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0.224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-0.302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0.071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603228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cinnamon_g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-0.1212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0.779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-0.156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0.876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-1.654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1.412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56232"/>
                  </a:ext>
                </a:extLst>
              </a:tr>
              <a:tr h="4635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baking_soda_g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0.3488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0.364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0.958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0.339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-0.368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1.065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591890"/>
                  </a:ext>
                </a:extLst>
              </a:tr>
              <a:tr h="4635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baking_powder_g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-0.3481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0.211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-1.647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0.101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-0.764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0.068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736825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water_ml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-0.0430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0.052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-0.830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0.407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-0.145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0.059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98888"/>
                  </a:ext>
                </a:extLst>
              </a:tr>
              <a:tr h="4635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cocoa_powder_g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0.0228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0.032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0.703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0.483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-0.041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0.087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721955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fats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-0.0004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-0.436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0.663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192644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sugars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-0.0048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-0.710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0.478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-0.018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783274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flours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-0.0167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-2.243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0.026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-0.031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449950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nuts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-0.0060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0.014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-0.444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0.658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-0.033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0.021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67497"/>
                  </a:ext>
                </a:extLst>
              </a:tr>
              <a:tr h="4635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chocolate_chips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-0.0043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-0.519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0.604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-0.021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0.012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629867"/>
                  </a:ext>
                </a:extLst>
              </a:tr>
              <a:tr h="488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other_chocolate_chips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0.0096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0.009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1.122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0.263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0.027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62058"/>
                  </a:ext>
                </a:extLst>
              </a:tr>
              <a:tr h="4635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num_ingredients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0.0086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0.012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0.721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0.472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-0.015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0.032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520689"/>
                  </a:ext>
                </a:extLst>
              </a:tr>
              <a:tr h="4635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fats_flours_ratio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0.0050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0.738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0.461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0.019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762164"/>
                  </a:ext>
                </a:extLst>
              </a:tr>
              <a:tr h="4635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fats_sugars_ratio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0.0010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0.301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0.764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-0.006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808843"/>
                  </a:ext>
                </a:extLst>
              </a:tr>
              <a:tr h="4635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sugars_flours_ratio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0.0353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0.047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0.752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0.453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-0.057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0.128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799155"/>
                  </a:ext>
                </a:extLst>
              </a:tr>
              <a:tr h="4635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chips_nuts_ratio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0.0009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0.011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0.081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0.935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-0.021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0.023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88707"/>
                  </a:ext>
                </a:extLst>
              </a:tr>
              <a:tr h="4635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white_brown_ratio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-0.0624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0.051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-1.215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0.226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-0.164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0.03</a:t>
                      </a:r>
                    </a:p>
                  </a:txBody>
                  <a:tcPr marL="36962" marR="36962" marT="18483" marB="184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4845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EA8856-107F-F941-B716-A51ED7778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688043"/>
              </p:ext>
            </p:extLst>
          </p:nvPr>
        </p:nvGraphicFramePr>
        <p:xfrm>
          <a:off x="4326816" y="8758219"/>
          <a:ext cx="5702968" cy="2507842"/>
        </p:xfrm>
        <a:graphic>
          <a:graphicData uri="http://schemas.openxmlformats.org/drawingml/2006/table">
            <a:tbl>
              <a:tblPr/>
              <a:tblGrid>
                <a:gridCol w="1425742">
                  <a:extLst>
                    <a:ext uri="{9D8B030D-6E8A-4147-A177-3AD203B41FA5}">
                      <a16:colId xmlns:a16="http://schemas.microsoft.com/office/drawing/2014/main" val="2776396601"/>
                    </a:ext>
                  </a:extLst>
                </a:gridCol>
                <a:gridCol w="1425742">
                  <a:extLst>
                    <a:ext uri="{9D8B030D-6E8A-4147-A177-3AD203B41FA5}">
                      <a16:colId xmlns:a16="http://schemas.microsoft.com/office/drawing/2014/main" val="4146343914"/>
                    </a:ext>
                  </a:extLst>
                </a:gridCol>
                <a:gridCol w="1425742">
                  <a:extLst>
                    <a:ext uri="{9D8B030D-6E8A-4147-A177-3AD203B41FA5}">
                      <a16:colId xmlns:a16="http://schemas.microsoft.com/office/drawing/2014/main" val="2485481568"/>
                    </a:ext>
                  </a:extLst>
                </a:gridCol>
                <a:gridCol w="1425742">
                  <a:extLst>
                    <a:ext uri="{9D8B030D-6E8A-4147-A177-3AD203B41FA5}">
                      <a16:colId xmlns:a16="http://schemas.microsoft.com/office/drawing/2014/main" val="2272927391"/>
                    </a:ext>
                  </a:extLst>
                </a:gridCol>
              </a:tblGrid>
              <a:tr h="806469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>
                          <a:effectLst/>
                        </a:rPr>
                        <a:t>Omnibus: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>
                          <a:effectLst/>
                        </a:rPr>
                        <a:t>60.507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>
                          <a:effectLst/>
                        </a:rPr>
                        <a:t>Durbin-Watson: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>
                          <a:effectLst/>
                        </a:rPr>
                        <a:t>1.884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811318"/>
                  </a:ext>
                </a:extLst>
              </a:tr>
              <a:tr h="806469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>
                          <a:effectLst/>
                        </a:rPr>
                        <a:t>Prob(Omnibus):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>
                          <a:effectLst/>
                        </a:rPr>
                        <a:t>0.000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>
                          <a:effectLst/>
                        </a:rPr>
                        <a:t>Jarque-Bera (JB):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>
                          <a:effectLst/>
                        </a:rPr>
                        <a:t>108.754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09560"/>
                  </a:ext>
                </a:extLst>
              </a:tr>
              <a:tr h="447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>
                          <a:effectLst/>
                        </a:rPr>
                        <a:t>Skew: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>
                          <a:effectLst/>
                        </a:rPr>
                        <a:t>-1.078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>
                          <a:effectLst/>
                        </a:rPr>
                        <a:t>Prob(JB):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>
                          <a:effectLst/>
                        </a:rPr>
                        <a:t>2.42e-24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69382"/>
                  </a:ext>
                </a:extLst>
              </a:tr>
              <a:tr h="4474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>
                          <a:effectLst/>
                        </a:rPr>
                        <a:t>Kurtosis: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>
                          <a:effectLst/>
                        </a:rPr>
                        <a:t>4.970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>
                          <a:effectLst/>
                        </a:rPr>
                        <a:t>Cond. No.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dirty="0">
                          <a:effectLst/>
                        </a:rPr>
                        <a:t>1.83e+04</a:t>
                      </a:r>
                    </a:p>
                  </a:txBody>
                  <a:tcPr marL="62036" marR="62036" marT="31018" marB="31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36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23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E10D3E5-43C9-A845-AB99-4AF3F88AEF7D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8454937-8A35-AB41-A47F-7B7382D07705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4A841FA-151E-D147-8CC7-599F8F5BCB46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BB5BB-151B-CD4B-B094-1179E683DDD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FEC78-55E6-BF40-9FA4-9ED287AF0588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D19B-D8CE-8C47-B435-08A1B90E8851}"/>
              </a:ext>
            </a:extLst>
          </p:cNvPr>
          <p:cNvSpPr txBox="1"/>
          <p:nvPr/>
        </p:nvSpPr>
        <p:spPr>
          <a:xfrm>
            <a:off x="2969931" y="340776"/>
            <a:ext cx="18437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APPENDIX</a:t>
            </a:r>
          </a:p>
          <a:p>
            <a:pPr algn="ctr"/>
            <a:endParaRPr lang="en-US" sz="7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8ED97-94FE-8A40-9085-C9E19EE52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88" y="2797594"/>
            <a:ext cx="10972800" cy="91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C847E2-D5C0-164C-9052-866ABD72A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5" y="2737395"/>
            <a:ext cx="109728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E10D3E5-43C9-A845-AB99-4AF3F88AEF7D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8454937-8A35-AB41-A47F-7B7382D07705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4A841FA-151E-D147-8CC7-599F8F5BCB46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BB5BB-151B-CD4B-B094-1179E683DDD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FEC78-55E6-BF40-9FA4-9ED287AF0588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D19B-D8CE-8C47-B435-08A1B90E8851}"/>
              </a:ext>
            </a:extLst>
          </p:cNvPr>
          <p:cNvSpPr txBox="1"/>
          <p:nvPr/>
        </p:nvSpPr>
        <p:spPr>
          <a:xfrm>
            <a:off x="2969931" y="340776"/>
            <a:ext cx="18437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APPENDIX</a:t>
            </a:r>
          </a:p>
          <a:p>
            <a:pPr algn="ctr"/>
            <a:endParaRPr lang="en-US" sz="7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65138-81A0-EE44-96E8-86A1B44B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25" y="2910642"/>
            <a:ext cx="10972800" cy="91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5D002-A111-CB41-A8E5-74790CBBC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5" y="2928320"/>
            <a:ext cx="109728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4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E10D3E5-43C9-A845-AB99-4AF3F88AEF7D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8454937-8A35-AB41-A47F-7B7382D07705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4A841FA-151E-D147-8CC7-599F8F5BCB46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BB5BB-151B-CD4B-B094-1179E683DDD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FEC78-55E6-BF40-9FA4-9ED287AF0588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D19B-D8CE-8C47-B435-08A1B90E8851}"/>
              </a:ext>
            </a:extLst>
          </p:cNvPr>
          <p:cNvSpPr txBox="1"/>
          <p:nvPr/>
        </p:nvSpPr>
        <p:spPr>
          <a:xfrm>
            <a:off x="2969931" y="340776"/>
            <a:ext cx="18437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APPENDIX</a:t>
            </a:r>
          </a:p>
          <a:p>
            <a:pPr algn="ctr"/>
            <a:endParaRPr lang="en-US" sz="7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4F8D0-82FB-9649-A3FF-FD126D370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4" y="2737395"/>
            <a:ext cx="201168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2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E10D3E5-43C9-A845-AB99-4AF3F88AEF7D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8454937-8A35-AB41-A47F-7B7382D07705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4A841FA-151E-D147-8CC7-599F8F5BCB46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BB5BB-151B-CD4B-B094-1179E683DDD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FEC78-55E6-BF40-9FA4-9ED287AF0588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D19B-D8CE-8C47-B435-08A1B90E8851}"/>
              </a:ext>
            </a:extLst>
          </p:cNvPr>
          <p:cNvSpPr txBox="1"/>
          <p:nvPr/>
        </p:nvSpPr>
        <p:spPr>
          <a:xfrm>
            <a:off x="2969931" y="340776"/>
            <a:ext cx="18437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APPENDIX</a:t>
            </a:r>
          </a:p>
          <a:p>
            <a:pPr algn="ctr"/>
            <a:endParaRPr lang="en-US" sz="7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3CE0B-FA4A-B448-8374-B7091A844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4" y="2713332"/>
            <a:ext cx="201168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3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104859"/>
            <a:ext cx="14670157" cy="8001001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5">
            <a:extLst>
              <a:ext uri="{FF2B5EF4-FFF2-40B4-BE49-F238E27FC236}">
                <a16:creationId xmlns:a16="http://schemas.microsoft.com/office/drawing/2014/main" id="{262F84E2-ECA2-3144-808E-74FD35C32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4"/>
          <a:stretch/>
        </p:blipFill>
        <p:spPr>
          <a:xfrm>
            <a:off x="11915965" y="2140518"/>
            <a:ext cx="1218882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97748"/>
            </a:solidFill>
          </a:ln>
          <a:effectLst>
            <a:softEdge rad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09AFEB-05F6-4E45-9DFA-B2F72686F675}"/>
              </a:ext>
            </a:extLst>
          </p:cNvPr>
          <p:cNvSpPr txBox="1"/>
          <p:nvPr/>
        </p:nvSpPr>
        <p:spPr>
          <a:xfrm>
            <a:off x="597133" y="8629690"/>
            <a:ext cx="10994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“…way too little flour for the amount of shortening and butter.”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B33F26A-E9B0-DE4E-BE25-F243E08C68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19575" r="8437" b="1"/>
          <a:stretch/>
        </p:blipFill>
        <p:spPr>
          <a:xfrm>
            <a:off x="11915966" y="7660859"/>
            <a:ext cx="12188825" cy="6631851"/>
          </a:xfrm>
          <a:ln>
            <a:solidFill>
              <a:srgbClr val="A97748"/>
            </a:solidFill>
          </a:ln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15F6B-9D78-B047-A4CA-72DA28AC9126}"/>
              </a:ext>
            </a:extLst>
          </p:cNvPr>
          <p:cNvSpPr txBox="1"/>
          <p:nvPr/>
        </p:nvSpPr>
        <p:spPr>
          <a:xfrm>
            <a:off x="597133" y="4747960"/>
            <a:ext cx="10994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“…LIFE CHANGING!! …the right balance of flavor and texture.”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121005-D206-C34A-9347-4C6A7BF84D46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81971-FED0-EA42-9334-ADC079155517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484EC-718C-AC4D-9082-D06978CBDE8D}"/>
              </a:ext>
            </a:extLst>
          </p:cNvPr>
          <p:cNvSpPr txBox="1"/>
          <p:nvPr/>
        </p:nvSpPr>
        <p:spPr>
          <a:xfrm>
            <a:off x="0" y="101695"/>
            <a:ext cx="243776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SUGAR, SPICE, AND EVERYTHING NICE…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5413AE-B9BB-B047-A98F-7B82A3D1E947}"/>
              </a:ext>
            </a:extLst>
          </p:cNvPr>
          <p:cNvGrpSpPr/>
          <p:nvPr/>
        </p:nvGrpSpPr>
        <p:grpSpPr>
          <a:xfrm>
            <a:off x="7829068" y="2721855"/>
            <a:ext cx="6025045" cy="4728909"/>
            <a:chOff x="-6860651" y="5783526"/>
            <a:chExt cx="25452295" cy="19976881"/>
          </a:xfrm>
        </p:grpSpPr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C2A48251-A7D2-0D46-9CFA-37EA4EF2DC15}"/>
                </a:ext>
              </a:extLst>
            </p:cNvPr>
            <p:cNvSpPr/>
            <p:nvPr/>
          </p:nvSpPr>
          <p:spPr>
            <a:xfrm>
              <a:off x="-6860651" y="22861089"/>
              <a:ext cx="2899318" cy="2899318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D33F7D-9C80-AE40-BD05-BDEA26516FF9}"/>
                </a:ext>
              </a:extLst>
            </p:cNvPr>
            <p:cNvSpPr txBox="1"/>
            <p:nvPr/>
          </p:nvSpPr>
          <p:spPr>
            <a:xfrm>
              <a:off x="6136210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53F27C7E-6B00-5B41-B092-A5F48D8532FD}"/>
                </a:ext>
              </a:extLst>
            </p:cNvPr>
            <p:cNvSpPr/>
            <p:nvPr/>
          </p:nvSpPr>
          <p:spPr>
            <a:xfrm>
              <a:off x="-3872126" y="22861089"/>
              <a:ext cx="2899318" cy="2899318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776935-2176-234E-A749-606E46AC28C1}"/>
                </a:ext>
              </a:extLst>
            </p:cNvPr>
            <p:cNvSpPr txBox="1"/>
            <p:nvPr/>
          </p:nvSpPr>
          <p:spPr>
            <a:xfrm>
              <a:off x="9102434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18" name="5-Point Star 17">
              <a:extLst>
                <a:ext uri="{FF2B5EF4-FFF2-40B4-BE49-F238E27FC236}">
                  <a16:creationId xmlns:a16="http://schemas.microsoft.com/office/drawing/2014/main" id="{D688DD3A-1AA6-F545-8DE7-0E9860538026}"/>
                </a:ext>
              </a:extLst>
            </p:cNvPr>
            <p:cNvSpPr/>
            <p:nvPr/>
          </p:nvSpPr>
          <p:spPr>
            <a:xfrm>
              <a:off x="-905897" y="22861089"/>
              <a:ext cx="2899318" cy="2899318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4964CF-8ED5-0E43-BD9F-7025F11B1CC1}"/>
                </a:ext>
              </a:extLst>
            </p:cNvPr>
            <p:cNvSpPr txBox="1"/>
            <p:nvPr/>
          </p:nvSpPr>
          <p:spPr>
            <a:xfrm>
              <a:off x="12068658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20" name="5-Point Star 19">
              <a:extLst>
                <a:ext uri="{FF2B5EF4-FFF2-40B4-BE49-F238E27FC236}">
                  <a16:creationId xmlns:a16="http://schemas.microsoft.com/office/drawing/2014/main" id="{8A228703-C15B-DB4D-94F1-E370C5113C1B}"/>
                </a:ext>
              </a:extLst>
            </p:cNvPr>
            <p:cNvSpPr/>
            <p:nvPr/>
          </p:nvSpPr>
          <p:spPr>
            <a:xfrm>
              <a:off x="2082628" y="22861088"/>
              <a:ext cx="2899318" cy="2899318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B5215829-F327-E74F-B7E7-01BD5F9E1FE4}"/>
                </a:ext>
              </a:extLst>
            </p:cNvPr>
            <p:cNvSpPr/>
            <p:nvPr/>
          </p:nvSpPr>
          <p:spPr>
            <a:xfrm>
              <a:off x="5071153" y="22861088"/>
              <a:ext cx="2899318" cy="2899318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0080C0-A18E-7548-9847-38F795DED6EB}"/>
                </a:ext>
              </a:extLst>
            </p:cNvPr>
            <p:cNvSpPr txBox="1"/>
            <p:nvPr/>
          </p:nvSpPr>
          <p:spPr>
            <a:xfrm>
              <a:off x="18045713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FAA361-0217-8643-A220-4787A9D5E07B}"/>
              </a:ext>
            </a:extLst>
          </p:cNvPr>
          <p:cNvGrpSpPr/>
          <p:nvPr/>
        </p:nvGrpSpPr>
        <p:grpSpPr>
          <a:xfrm>
            <a:off x="7829068" y="10633883"/>
            <a:ext cx="3510810" cy="1142238"/>
            <a:chOff x="4994628" y="4869367"/>
            <a:chExt cx="14831122" cy="4825289"/>
          </a:xfrm>
        </p:grpSpPr>
        <p:sp>
          <p:nvSpPr>
            <p:cNvPr id="25" name="5-Point Star 24">
              <a:extLst>
                <a:ext uri="{FF2B5EF4-FFF2-40B4-BE49-F238E27FC236}">
                  <a16:creationId xmlns:a16="http://schemas.microsoft.com/office/drawing/2014/main" id="{95B3509A-1DD2-6145-800C-6446D5D4E2E4}"/>
                </a:ext>
              </a:extLst>
            </p:cNvPr>
            <p:cNvSpPr/>
            <p:nvPr/>
          </p:nvSpPr>
          <p:spPr>
            <a:xfrm>
              <a:off x="4994628" y="4869367"/>
              <a:ext cx="2899317" cy="2899317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101888-BC86-2F4D-AB2E-8BD94B738B2F}"/>
                </a:ext>
              </a:extLst>
            </p:cNvPr>
            <p:cNvSpPr txBox="1"/>
            <p:nvPr/>
          </p:nvSpPr>
          <p:spPr>
            <a:xfrm>
              <a:off x="6136210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27" name="5-Point Star 26">
              <a:extLst>
                <a:ext uri="{FF2B5EF4-FFF2-40B4-BE49-F238E27FC236}">
                  <a16:creationId xmlns:a16="http://schemas.microsoft.com/office/drawing/2014/main" id="{D4420CE5-B342-F841-92DB-F1A6FC411F52}"/>
                </a:ext>
              </a:extLst>
            </p:cNvPr>
            <p:cNvSpPr/>
            <p:nvPr/>
          </p:nvSpPr>
          <p:spPr>
            <a:xfrm>
              <a:off x="7983155" y="4869367"/>
              <a:ext cx="2899317" cy="2899317"/>
            </a:xfrm>
            <a:prstGeom prst="star5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92D7D2-BDE4-F74C-AFE9-8970CD077ACC}"/>
                </a:ext>
              </a:extLst>
            </p:cNvPr>
            <p:cNvSpPr txBox="1"/>
            <p:nvPr/>
          </p:nvSpPr>
          <p:spPr>
            <a:xfrm>
              <a:off x="9102434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29" name="5-Point Star 28">
              <a:extLst>
                <a:ext uri="{FF2B5EF4-FFF2-40B4-BE49-F238E27FC236}">
                  <a16:creationId xmlns:a16="http://schemas.microsoft.com/office/drawing/2014/main" id="{F52AE341-A18F-B24D-9450-457D69E16EB8}"/>
                </a:ext>
              </a:extLst>
            </p:cNvPr>
            <p:cNvSpPr/>
            <p:nvPr/>
          </p:nvSpPr>
          <p:spPr>
            <a:xfrm>
              <a:off x="10949380" y="4869367"/>
              <a:ext cx="2899317" cy="2899317"/>
            </a:xfrm>
            <a:prstGeom prst="star5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31" name="5-Point Star 30">
              <a:extLst>
                <a:ext uri="{FF2B5EF4-FFF2-40B4-BE49-F238E27FC236}">
                  <a16:creationId xmlns:a16="http://schemas.microsoft.com/office/drawing/2014/main" id="{3C9072BC-2638-D244-AC8F-03294F1146DE}"/>
                </a:ext>
              </a:extLst>
            </p:cNvPr>
            <p:cNvSpPr/>
            <p:nvPr/>
          </p:nvSpPr>
          <p:spPr>
            <a:xfrm>
              <a:off x="13937906" y="4869367"/>
              <a:ext cx="2899317" cy="2899317"/>
            </a:xfrm>
            <a:prstGeom prst="star5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62DB98-8C1E-E048-8925-14920C9BF445}"/>
                </a:ext>
              </a:extLst>
            </p:cNvPr>
            <p:cNvSpPr txBox="1"/>
            <p:nvPr/>
          </p:nvSpPr>
          <p:spPr>
            <a:xfrm>
              <a:off x="15057185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33" name="5-Point Star 32">
              <a:extLst>
                <a:ext uri="{FF2B5EF4-FFF2-40B4-BE49-F238E27FC236}">
                  <a16:creationId xmlns:a16="http://schemas.microsoft.com/office/drawing/2014/main" id="{AC1A4D1C-E29B-FB4F-B3E5-C02EE5423C75}"/>
                </a:ext>
              </a:extLst>
            </p:cNvPr>
            <p:cNvSpPr/>
            <p:nvPr/>
          </p:nvSpPr>
          <p:spPr>
            <a:xfrm>
              <a:off x="16926433" y="4869367"/>
              <a:ext cx="2899317" cy="2899317"/>
            </a:xfrm>
            <a:prstGeom prst="star5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03CCF3-D187-BF4C-84A7-53073F6F4127}"/>
                </a:ext>
              </a:extLst>
            </p:cNvPr>
            <p:cNvSpPr txBox="1"/>
            <p:nvPr/>
          </p:nvSpPr>
          <p:spPr>
            <a:xfrm>
              <a:off x="18045713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37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E10D3E5-43C9-A845-AB99-4AF3F88AEF7D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8454937-8A35-AB41-A47F-7B7382D07705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4A841FA-151E-D147-8CC7-599F8F5BCB46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7A099-DD50-6E4F-B072-CBF3A6D8FBFC}"/>
              </a:ext>
            </a:extLst>
          </p:cNvPr>
          <p:cNvGrpSpPr/>
          <p:nvPr/>
        </p:nvGrpSpPr>
        <p:grpSpPr>
          <a:xfrm>
            <a:off x="8408102" y="5565153"/>
            <a:ext cx="14831122" cy="2899317"/>
            <a:chOff x="4994628" y="4869367"/>
            <a:chExt cx="14831122" cy="2899317"/>
          </a:xfrm>
        </p:grpSpPr>
        <p:sp>
          <p:nvSpPr>
            <p:cNvPr id="2" name="5-Point Star 1">
              <a:extLst>
                <a:ext uri="{FF2B5EF4-FFF2-40B4-BE49-F238E27FC236}">
                  <a16:creationId xmlns:a16="http://schemas.microsoft.com/office/drawing/2014/main" id="{867F5D7F-420E-A947-9314-2632836F404F}"/>
                </a:ext>
              </a:extLst>
            </p:cNvPr>
            <p:cNvSpPr/>
            <p:nvPr/>
          </p:nvSpPr>
          <p:spPr>
            <a:xfrm>
              <a:off x="4994628" y="4869367"/>
              <a:ext cx="2899317" cy="2899317"/>
            </a:xfrm>
            <a:prstGeom prst="star5">
              <a:avLst/>
            </a:prstGeom>
            <a:noFill/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ACFF3F-88D9-6F45-8AE7-4D4BB1D0CF06}"/>
                </a:ext>
              </a:extLst>
            </p:cNvPr>
            <p:cNvSpPr txBox="1"/>
            <p:nvPr/>
          </p:nvSpPr>
          <p:spPr>
            <a:xfrm>
              <a:off x="6136209" y="5783526"/>
              <a:ext cx="66075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A97748"/>
                  </a:solidFill>
                </a:rPr>
                <a:t>?</a:t>
              </a:r>
            </a:p>
          </p:txBody>
        </p:sp>
        <p:sp>
          <p:nvSpPr>
            <p:cNvPr id="14" name="5-Point Star 13">
              <a:extLst>
                <a:ext uri="{FF2B5EF4-FFF2-40B4-BE49-F238E27FC236}">
                  <a16:creationId xmlns:a16="http://schemas.microsoft.com/office/drawing/2014/main" id="{AE9604C7-B558-5246-AF68-6F26B9077BC9}"/>
                </a:ext>
              </a:extLst>
            </p:cNvPr>
            <p:cNvSpPr/>
            <p:nvPr/>
          </p:nvSpPr>
          <p:spPr>
            <a:xfrm>
              <a:off x="7983155" y="4869367"/>
              <a:ext cx="2899317" cy="2899317"/>
            </a:xfrm>
            <a:prstGeom prst="star5">
              <a:avLst/>
            </a:prstGeom>
            <a:noFill/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15A617-0542-BF45-B12D-F47B20A5768E}"/>
                </a:ext>
              </a:extLst>
            </p:cNvPr>
            <p:cNvSpPr txBox="1"/>
            <p:nvPr/>
          </p:nvSpPr>
          <p:spPr>
            <a:xfrm>
              <a:off x="9102434" y="5783526"/>
              <a:ext cx="66075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A97748"/>
                  </a:solidFill>
                </a:rPr>
                <a:t>?</a:t>
              </a:r>
            </a:p>
          </p:txBody>
        </p:sp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5F0F31C7-7DFC-F84E-8C65-F0CD27B5AB8E}"/>
                </a:ext>
              </a:extLst>
            </p:cNvPr>
            <p:cNvSpPr/>
            <p:nvPr/>
          </p:nvSpPr>
          <p:spPr>
            <a:xfrm>
              <a:off x="10949380" y="4869367"/>
              <a:ext cx="2899317" cy="2899317"/>
            </a:xfrm>
            <a:prstGeom prst="star5">
              <a:avLst/>
            </a:prstGeom>
            <a:noFill/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52B965-E54C-1749-AD1D-F82804642CE0}"/>
                </a:ext>
              </a:extLst>
            </p:cNvPr>
            <p:cNvSpPr txBox="1"/>
            <p:nvPr/>
          </p:nvSpPr>
          <p:spPr>
            <a:xfrm>
              <a:off x="12068659" y="5783526"/>
              <a:ext cx="66075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A97748"/>
                  </a:solidFill>
                </a:rPr>
                <a:t>?</a:t>
              </a:r>
            </a:p>
          </p:txBody>
        </p:sp>
        <p:sp>
          <p:nvSpPr>
            <p:cNvPr id="18" name="5-Point Star 17">
              <a:extLst>
                <a:ext uri="{FF2B5EF4-FFF2-40B4-BE49-F238E27FC236}">
                  <a16:creationId xmlns:a16="http://schemas.microsoft.com/office/drawing/2014/main" id="{89ED1899-E2E4-044E-BEBA-D335F288C166}"/>
                </a:ext>
              </a:extLst>
            </p:cNvPr>
            <p:cNvSpPr/>
            <p:nvPr/>
          </p:nvSpPr>
          <p:spPr>
            <a:xfrm>
              <a:off x="13937906" y="4869367"/>
              <a:ext cx="2899317" cy="2899317"/>
            </a:xfrm>
            <a:prstGeom prst="star5">
              <a:avLst/>
            </a:prstGeom>
            <a:noFill/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E87079-4C8F-1A4C-8B4B-F5F2B495A8C4}"/>
                </a:ext>
              </a:extLst>
            </p:cNvPr>
            <p:cNvSpPr txBox="1"/>
            <p:nvPr/>
          </p:nvSpPr>
          <p:spPr>
            <a:xfrm>
              <a:off x="15057185" y="5783526"/>
              <a:ext cx="66075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A97748"/>
                  </a:solidFill>
                </a:rPr>
                <a:t>?</a:t>
              </a:r>
            </a:p>
          </p:txBody>
        </p:sp>
        <p:sp>
          <p:nvSpPr>
            <p:cNvPr id="20" name="5-Point Star 19">
              <a:extLst>
                <a:ext uri="{FF2B5EF4-FFF2-40B4-BE49-F238E27FC236}">
                  <a16:creationId xmlns:a16="http://schemas.microsoft.com/office/drawing/2014/main" id="{DB0F09B4-21A0-7C46-957C-D2E5BF87D5D6}"/>
                </a:ext>
              </a:extLst>
            </p:cNvPr>
            <p:cNvSpPr/>
            <p:nvPr/>
          </p:nvSpPr>
          <p:spPr>
            <a:xfrm>
              <a:off x="16926433" y="4869367"/>
              <a:ext cx="2899317" cy="2899317"/>
            </a:xfrm>
            <a:prstGeom prst="star5">
              <a:avLst/>
            </a:prstGeom>
            <a:noFill/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E1B144-3B14-674D-A1CD-BB7C6C5C9A67}"/>
                </a:ext>
              </a:extLst>
            </p:cNvPr>
            <p:cNvSpPr txBox="1"/>
            <p:nvPr/>
          </p:nvSpPr>
          <p:spPr>
            <a:xfrm>
              <a:off x="18045712" y="5783526"/>
              <a:ext cx="66075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A97748"/>
                  </a:solidFill>
                </a:rPr>
                <a:t>?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F965722-CE5F-A348-8C49-3A3284BE9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0344" y="4771535"/>
            <a:ext cx="5433133" cy="547524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D6ED89-8AA1-6843-A255-AFA45F95AEF2}"/>
              </a:ext>
            </a:extLst>
          </p:cNvPr>
          <p:cNvSpPr/>
          <p:nvPr/>
        </p:nvSpPr>
        <p:spPr>
          <a:xfrm>
            <a:off x="7090522" y="6063813"/>
            <a:ext cx="79861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0" b="1" dirty="0">
                <a:solidFill>
                  <a:srgbClr val="A9774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A9029D-371B-2B49-BB35-2318FE1FA9DF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C019F-204B-EC4A-BFBD-9519227CF6D8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F5AF1F-EF84-2740-8FCD-C07AC25B3161}"/>
              </a:ext>
            </a:extLst>
          </p:cNvPr>
          <p:cNvSpPr txBox="1"/>
          <p:nvPr/>
        </p:nvSpPr>
        <p:spPr>
          <a:xfrm>
            <a:off x="2969932" y="101695"/>
            <a:ext cx="18437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79469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051075-7590-4844-8ED0-6A67ED88B9A0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9C6A50-5D24-DE44-904C-CD36E02824B7}"/>
              </a:ext>
            </a:extLst>
          </p:cNvPr>
          <p:cNvSpPr/>
          <p:nvPr/>
        </p:nvSpPr>
        <p:spPr>
          <a:xfrm>
            <a:off x="8247062" y="4470400"/>
            <a:ext cx="7883526" cy="380176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145015-0345-9649-9D9F-E76E8DCB8016}"/>
              </a:ext>
            </a:extLst>
          </p:cNvPr>
          <p:cNvSpPr/>
          <p:nvPr/>
        </p:nvSpPr>
        <p:spPr>
          <a:xfrm>
            <a:off x="8247062" y="8865423"/>
            <a:ext cx="7883526" cy="380176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69932" y="5534560"/>
            <a:ext cx="184377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9452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7B7938F-8005-7A4B-BD53-4D8988D857C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D2E5A2-E749-1941-8837-E9DD272739C4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33F0E-28B0-0747-B5A8-B7F5F0AFCDDC}"/>
              </a:ext>
            </a:extLst>
          </p:cNvPr>
          <p:cNvSpPr txBox="1"/>
          <p:nvPr/>
        </p:nvSpPr>
        <p:spPr>
          <a:xfrm>
            <a:off x="2969932" y="294981"/>
            <a:ext cx="18437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METHODOLOGY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39A92D-E741-0845-A81E-8FF98ADD1EF1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A91C73E-F1ED-7845-A760-098034CC8BD3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B155031-8D73-1E4E-BA37-BC87563D3A54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A6ED569B-EB1C-C04E-8E35-943BFAD7C580}"/>
              </a:ext>
            </a:extLst>
          </p:cNvPr>
          <p:cNvSpPr/>
          <p:nvPr/>
        </p:nvSpPr>
        <p:spPr>
          <a:xfrm>
            <a:off x="1768041" y="5267160"/>
            <a:ext cx="5530402" cy="4561425"/>
          </a:xfrm>
          <a:custGeom>
            <a:avLst/>
            <a:gdLst>
              <a:gd name="connsiteX0" fmla="*/ 0 w 5530402"/>
              <a:gd name="connsiteY0" fmla="*/ 456143 h 4561425"/>
              <a:gd name="connsiteX1" fmla="*/ 456143 w 5530402"/>
              <a:gd name="connsiteY1" fmla="*/ 0 h 4561425"/>
              <a:gd name="connsiteX2" fmla="*/ 5074260 w 5530402"/>
              <a:gd name="connsiteY2" fmla="*/ 0 h 4561425"/>
              <a:gd name="connsiteX3" fmla="*/ 5530403 w 5530402"/>
              <a:gd name="connsiteY3" fmla="*/ 456143 h 4561425"/>
              <a:gd name="connsiteX4" fmla="*/ 5530402 w 5530402"/>
              <a:gd name="connsiteY4" fmla="*/ 4105283 h 4561425"/>
              <a:gd name="connsiteX5" fmla="*/ 5074259 w 5530402"/>
              <a:gd name="connsiteY5" fmla="*/ 4561426 h 4561425"/>
              <a:gd name="connsiteX6" fmla="*/ 456143 w 5530402"/>
              <a:gd name="connsiteY6" fmla="*/ 4561425 h 4561425"/>
              <a:gd name="connsiteX7" fmla="*/ 0 w 5530402"/>
              <a:gd name="connsiteY7" fmla="*/ 4105282 h 4561425"/>
              <a:gd name="connsiteX8" fmla="*/ 0 w 5530402"/>
              <a:gd name="connsiteY8" fmla="*/ 456143 h 456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30402" h="4561425">
                <a:moveTo>
                  <a:pt x="0" y="456143"/>
                </a:moveTo>
                <a:cubicBezTo>
                  <a:pt x="0" y="204222"/>
                  <a:pt x="204222" y="0"/>
                  <a:pt x="456143" y="0"/>
                </a:cubicBezTo>
                <a:lnTo>
                  <a:pt x="5074260" y="0"/>
                </a:lnTo>
                <a:cubicBezTo>
                  <a:pt x="5326181" y="0"/>
                  <a:pt x="5530403" y="204222"/>
                  <a:pt x="5530403" y="456143"/>
                </a:cubicBezTo>
                <a:cubicBezTo>
                  <a:pt x="5530403" y="1672523"/>
                  <a:pt x="5530402" y="2888903"/>
                  <a:pt x="5530402" y="4105283"/>
                </a:cubicBezTo>
                <a:cubicBezTo>
                  <a:pt x="5530402" y="4357204"/>
                  <a:pt x="5326180" y="4561426"/>
                  <a:pt x="5074259" y="4561426"/>
                </a:cubicBezTo>
                <a:lnTo>
                  <a:pt x="456143" y="4561425"/>
                </a:lnTo>
                <a:cubicBezTo>
                  <a:pt x="204222" y="4561425"/>
                  <a:pt x="0" y="4357203"/>
                  <a:pt x="0" y="4105282"/>
                </a:cubicBezTo>
                <a:lnTo>
                  <a:pt x="0" y="45614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796" tIns="228796" rIns="228796" bIns="1206245" numCol="1" spcCol="1270" anchor="t" anchorCtr="0">
            <a:noAutofit/>
          </a:bodyPr>
          <a:lstStyle/>
          <a:p>
            <a:pPr marL="285750" lvl="1" indent="-285750" algn="l" defTabSz="2000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q"/>
            </a:pPr>
            <a:r>
              <a:rPr lang="en-US" sz="4500" b="1" kern="12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BeautifulSoup</a:t>
            </a:r>
            <a:r>
              <a:rPr lang="en-US" sz="4500" b="1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4500" b="1" kern="12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Selenium </a:t>
            </a:r>
            <a:endParaRPr lang="en-US" sz="4000" b="1" kern="12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None/>
            </a:pPr>
            <a:endParaRPr lang="en-US" sz="2000" kern="12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571500" lvl="2" indent="-285750" algn="l" defTabSz="1778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q"/>
            </a:pPr>
            <a:r>
              <a:rPr lang="en-US" sz="4000" kern="12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i="1" kern="12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allrecipes.com</a:t>
            </a:r>
            <a:endParaRPr lang="en-US" sz="4000" i="1" kern="12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85868C6D-EA51-C245-A7BB-EB98BB08F91B}"/>
              </a:ext>
            </a:extLst>
          </p:cNvPr>
          <p:cNvSpPr/>
          <p:nvPr/>
        </p:nvSpPr>
        <p:spPr>
          <a:xfrm rot="20879376">
            <a:off x="4819052" y="6149082"/>
            <a:ext cx="6401067" cy="6401067"/>
          </a:xfrm>
          <a:prstGeom prst="leftCircularArrow">
            <a:avLst>
              <a:gd name="adj1" fmla="val 3623"/>
              <a:gd name="adj2" fmla="val 450845"/>
              <a:gd name="adj3" fmla="val 2226356"/>
              <a:gd name="adj4" fmla="val 9250823"/>
              <a:gd name="adj5" fmla="val 4227"/>
            </a:avLst>
          </a:prstGeom>
          <a:solidFill>
            <a:srgbClr val="A97748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BE7E092-4575-D044-96D7-8F41CE642F9D}"/>
              </a:ext>
            </a:extLst>
          </p:cNvPr>
          <p:cNvSpPr/>
          <p:nvPr/>
        </p:nvSpPr>
        <p:spPr>
          <a:xfrm>
            <a:off x="2997019" y="8851137"/>
            <a:ext cx="4915913" cy="1954896"/>
          </a:xfrm>
          <a:custGeom>
            <a:avLst/>
            <a:gdLst>
              <a:gd name="connsiteX0" fmla="*/ 0 w 4915913"/>
              <a:gd name="connsiteY0" fmla="*/ 195490 h 1954896"/>
              <a:gd name="connsiteX1" fmla="*/ 195490 w 4915913"/>
              <a:gd name="connsiteY1" fmla="*/ 0 h 1954896"/>
              <a:gd name="connsiteX2" fmla="*/ 4720423 w 4915913"/>
              <a:gd name="connsiteY2" fmla="*/ 0 h 1954896"/>
              <a:gd name="connsiteX3" fmla="*/ 4915913 w 4915913"/>
              <a:gd name="connsiteY3" fmla="*/ 195490 h 1954896"/>
              <a:gd name="connsiteX4" fmla="*/ 4915913 w 4915913"/>
              <a:gd name="connsiteY4" fmla="*/ 1759406 h 1954896"/>
              <a:gd name="connsiteX5" fmla="*/ 4720423 w 4915913"/>
              <a:gd name="connsiteY5" fmla="*/ 1954896 h 1954896"/>
              <a:gd name="connsiteX6" fmla="*/ 195490 w 4915913"/>
              <a:gd name="connsiteY6" fmla="*/ 1954896 h 1954896"/>
              <a:gd name="connsiteX7" fmla="*/ 0 w 4915913"/>
              <a:gd name="connsiteY7" fmla="*/ 1759406 h 1954896"/>
              <a:gd name="connsiteX8" fmla="*/ 0 w 4915913"/>
              <a:gd name="connsiteY8" fmla="*/ 195490 h 19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5913" h="1954896">
                <a:moveTo>
                  <a:pt x="0" y="195490"/>
                </a:moveTo>
                <a:cubicBezTo>
                  <a:pt x="0" y="87524"/>
                  <a:pt x="87524" y="0"/>
                  <a:pt x="195490" y="0"/>
                </a:cubicBezTo>
                <a:lnTo>
                  <a:pt x="4720423" y="0"/>
                </a:lnTo>
                <a:cubicBezTo>
                  <a:pt x="4828389" y="0"/>
                  <a:pt x="4915913" y="87524"/>
                  <a:pt x="4915913" y="195490"/>
                </a:cubicBezTo>
                <a:lnTo>
                  <a:pt x="4915913" y="1759406"/>
                </a:lnTo>
                <a:cubicBezTo>
                  <a:pt x="4915913" y="1867372"/>
                  <a:pt x="4828389" y="1954896"/>
                  <a:pt x="4720423" y="1954896"/>
                </a:cubicBezTo>
                <a:lnTo>
                  <a:pt x="195490" y="1954896"/>
                </a:lnTo>
                <a:cubicBezTo>
                  <a:pt x="87524" y="1954896"/>
                  <a:pt x="0" y="1867372"/>
                  <a:pt x="0" y="1759406"/>
                </a:cubicBezTo>
                <a:lnTo>
                  <a:pt x="0" y="195490"/>
                </a:lnTo>
                <a:close/>
              </a:path>
            </a:pathLst>
          </a:custGeom>
          <a:solidFill>
            <a:srgbClr val="A97748"/>
          </a:solidFill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557" tIns="133457" rIns="171557" bIns="133457" numCol="1" spcCol="1270" anchor="ctr" anchorCtr="0">
            <a:noAutofit/>
          </a:bodyPr>
          <a:lstStyle/>
          <a:p>
            <a:pPr marL="0" lvl="0" indent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0" b="1" kern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Scrape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6417ABF-52D4-D14E-A69A-1C429D57DBBF}"/>
              </a:ext>
            </a:extLst>
          </p:cNvPr>
          <p:cNvSpPr/>
          <p:nvPr/>
        </p:nvSpPr>
        <p:spPr>
          <a:xfrm>
            <a:off x="9017249" y="5267160"/>
            <a:ext cx="5530402" cy="4561425"/>
          </a:xfrm>
          <a:custGeom>
            <a:avLst/>
            <a:gdLst>
              <a:gd name="connsiteX0" fmla="*/ 0 w 5530402"/>
              <a:gd name="connsiteY0" fmla="*/ 456143 h 4561425"/>
              <a:gd name="connsiteX1" fmla="*/ 456143 w 5530402"/>
              <a:gd name="connsiteY1" fmla="*/ 0 h 4561425"/>
              <a:gd name="connsiteX2" fmla="*/ 5074260 w 5530402"/>
              <a:gd name="connsiteY2" fmla="*/ 0 h 4561425"/>
              <a:gd name="connsiteX3" fmla="*/ 5530403 w 5530402"/>
              <a:gd name="connsiteY3" fmla="*/ 456143 h 4561425"/>
              <a:gd name="connsiteX4" fmla="*/ 5530402 w 5530402"/>
              <a:gd name="connsiteY4" fmla="*/ 4105283 h 4561425"/>
              <a:gd name="connsiteX5" fmla="*/ 5074259 w 5530402"/>
              <a:gd name="connsiteY5" fmla="*/ 4561426 h 4561425"/>
              <a:gd name="connsiteX6" fmla="*/ 456143 w 5530402"/>
              <a:gd name="connsiteY6" fmla="*/ 4561425 h 4561425"/>
              <a:gd name="connsiteX7" fmla="*/ 0 w 5530402"/>
              <a:gd name="connsiteY7" fmla="*/ 4105282 h 4561425"/>
              <a:gd name="connsiteX8" fmla="*/ 0 w 5530402"/>
              <a:gd name="connsiteY8" fmla="*/ 456143 h 456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30402" h="4561425">
                <a:moveTo>
                  <a:pt x="0" y="456143"/>
                </a:moveTo>
                <a:cubicBezTo>
                  <a:pt x="0" y="204222"/>
                  <a:pt x="204222" y="0"/>
                  <a:pt x="456143" y="0"/>
                </a:cubicBezTo>
                <a:lnTo>
                  <a:pt x="5074260" y="0"/>
                </a:lnTo>
                <a:cubicBezTo>
                  <a:pt x="5326181" y="0"/>
                  <a:pt x="5530403" y="204222"/>
                  <a:pt x="5530403" y="456143"/>
                </a:cubicBezTo>
                <a:cubicBezTo>
                  <a:pt x="5530403" y="1672523"/>
                  <a:pt x="5530402" y="2888903"/>
                  <a:pt x="5530402" y="4105283"/>
                </a:cubicBezTo>
                <a:cubicBezTo>
                  <a:pt x="5530402" y="4357204"/>
                  <a:pt x="5326180" y="4561426"/>
                  <a:pt x="5074259" y="4561426"/>
                </a:cubicBezTo>
                <a:lnTo>
                  <a:pt x="456143" y="4561425"/>
                </a:lnTo>
                <a:cubicBezTo>
                  <a:pt x="204222" y="4561425"/>
                  <a:pt x="0" y="4357203"/>
                  <a:pt x="0" y="4105282"/>
                </a:cubicBezTo>
                <a:lnTo>
                  <a:pt x="0" y="45614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796" tIns="1206245" rIns="228796" bIns="228796" numCol="1" spcCol="1270" anchor="t" anchorCtr="0">
            <a:noAutofit/>
          </a:bodyPr>
          <a:lstStyle/>
          <a:p>
            <a:pPr marL="571500" lvl="1" indent="-571500" algn="l" defTabSz="1778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q"/>
            </a:pPr>
            <a:endParaRPr lang="en-US" sz="4500" kern="12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lvl="1" indent="-285750" algn="l" defTabSz="1778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q"/>
            </a:pPr>
            <a:r>
              <a:rPr lang="en-US" sz="4500" kern="12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Engineer features  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672610C6-6B0F-3C42-AF57-9EE1CF96B490}"/>
              </a:ext>
            </a:extLst>
          </p:cNvPr>
          <p:cNvSpPr/>
          <p:nvPr/>
        </p:nvSpPr>
        <p:spPr>
          <a:xfrm rot="901584">
            <a:off x="12022173" y="2366748"/>
            <a:ext cx="7107729" cy="7107729"/>
          </a:xfrm>
          <a:prstGeom prst="circularArrow">
            <a:avLst>
              <a:gd name="adj1" fmla="val 3263"/>
              <a:gd name="adj2" fmla="val 402553"/>
              <a:gd name="adj3" fmla="val 19421936"/>
              <a:gd name="adj4" fmla="val 12089104"/>
              <a:gd name="adj5" fmla="val 3807"/>
            </a:avLst>
          </a:prstGeom>
          <a:solidFill>
            <a:srgbClr val="A97748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8DBA5A5-BB98-2A4F-8482-89BC1AD413D2}"/>
              </a:ext>
            </a:extLst>
          </p:cNvPr>
          <p:cNvSpPr/>
          <p:nvPr/>
        </p:nvSpPr>
        <p:spPr>
          <a:xfrm>
            <a:off x="10246227" y="4289712"/>
            <a:ext cx="4915913" cy="1954896"/>
          </a:xfrm>
          <a:custGeom>
            <a:avLst/>
            <a:gdLst>
              <a:gd name="connsiteX0" fmla="*/ 0 w 4915913"/>
              <a:gd name="connsiteY0" fmla="*/ 195490 h 1954896"/>
              <a:gd name="connsiteX1" fmla="*/ 195490 w 4915913"/>
              <a:gd name="connsiteY1" fmla="*/ 0 h 1954896"/>
              <a:gd name="connsiteX2" fmla="*/ 4720423 w 4915913"/>
              <a:gd name="connsiteY2" fmla="*/ 0 h 1954896"/>
              <a:gd name="connsiteX3" fmla="*/ 4915913 w 4915913"/>
              <a:gd name="connsiteY3" fmla="*/ 195490 h 1954896"/>
              <a:gd name="connsiteX4" fmla="*/ 4915913 w 4915913"/>
              <a:gd name="connsiteY4" fmla="*/ 1759406 h 1954896"/>
              <a:gd name="connsiteX5" fmla="*/ 4720423 w 4915913"/>
              <a:gd name="connsiteY5" fmla="*/ 1954896 h 1954896"/>
              <a:gd name="connsiteX6" fmla="*/ 195490 w 4915913"/>
              <a:gd name="connsiteY6" fmla="*/ 1954896 h 1954896"/>
              <a:gd name="connsiteX7" fmla="*/ 0 w 4915913"/>
              <a:gd name="connsiteY7" fmla="*/ 1759406 h 1954896"/>
              <a:gd name="connsiteX8" fmla="*/ 0 w 4915913"/>
              <a:gd name="connsiteY8" fmla="*/ 195490 h 19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5913" h="1954896">
                <a:moveTo>
                  <a:pt x="0" y="195490"/>
                </a:moveTo>
                <a:cubicBezTo>
                  <a:pt x="0" y="87524"/>
                  <a:pt x="87524" y="0"/>
                  <a:pt x="195490" y="0"/>
                </a:cubicBezTo>
                <a:lnTo>
                  <a:pt x="4720423" y="0"/>
                </a:lnTo>
                <a:cubicBezTo>
                  <a:pt x="4828389" y="0"/>
                  <a:pt x="4915913" y="87524"/>
                  <a:pt x="4915913" y="195490"/>
                </a:cubicBezTo>
                <a:lnTo>
                  <a:pt x="4915913" y="1759406"/>
                </a:lnTo>
                <a:cubicBezTo>
                  <a:pt x="4915913" y="1867372"/>
                  <a:pt x="4828389" y="1954896"/>
                  <a:pt x="4720423" y="1954896"/>
                </a:cubicBezTo>
                <a:lnTo>
                  <a:pt x="195490" y="1954896"/>
                </a:lnTo>
                <a:cubicBezTo>
                  <a:pt x="87524" y="1954896"/>
                  <a:pt x="0" y="1867372"/>
                  <a:pt x="0" y="1759406"/>
                </a:cubicBezTo>
                <a:lnTo>
                  <a:pt x="0" y="195490"/>
                </a:lnTo>
                <a:close/>
              </a:path>
            </a:pathLst>
          </a:custGeom>
          <a:solidFill>
            <a:srgbClr val="A97748"/>
          </a:solidFill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557" tIns="133457" rIns="171557" bIns="133457" numCol="1" spcCol="1270" anchor="ctr" anchorCtr="0">
            <a:noAutofit/>
          </a:bodyPr>
          <a:lstStyle/>
          <a:p>
            <a:pPr marL="0" lvl="0" indent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0" b="1" kern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Explore Data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2B0844D-38D5-6844-B46B-6D7BB07E5085}"/>
              </a:ext>
            </a:extLst>
          </p:cNvPr>
          <p:cNvSpPr/>
          <p:nvPr/>
        </p:nvSpPr>
        <p:spPr>
          <a:xfrm>
            <a:off x="16266457" y="5267160"/>
            <a:ext cx="5530402" cy="4561425"/>
          </a:xfrm>
          <a:custGeom>
            <a:avLst/>
            <a:gdLst>
              <a:gd name="connsiteX0" fmla="*/ 0 w 5530402"/>
              <a:gd name="connsiteY0" fmla="*/ 456143 h 4561425"/>
              <a:gd name="connsiteX1" fmla="*/ 456143 w 5530402"/>
              <a:gd name="connsiteY1" fmla="*/ 0 h 4561425"/>
              <a:gd name="connsiteX2" fmla="*/ 5074260 w 5530402"/>
              <a:gd name="connsiteY2" fmla="*/ 0 h 4561425"/>
              <a:gd name="connsiteX3" fmla="*/ 5530403 w 5530402"/>
              <a:gd name="connsiteY3" fmla="*/ 456143 h 4561425"/>
              <a:gd name="connsiteX4" fmla="*/ 5530402 w 5530402"/>
              <a:gd name="connsiteY4" fmla="*/ 4105283 h 4561425"/>
              <a:gd name="connsiteX5" fmla="*/ 5074259 w 5530402"/>
              <a:gd name="connsiteY5" fmla="*/ 4561426 h 4561425"/>
              <a:gd name="connsiteX6" fmla="*/ 456143 w 5530402"/>
              <a:gd name="connsiteY6" fmla="*/ 4561425 h 4561425"/>
              <a:gd name="connsiteX7" fmla="*/ 0 w 5530402"/>
              <a:gd name="connsiteY7" fmla="*/ 4105282 h 4561425"/>
              <a:gd name="connsiteX8" fmla="*/ 0 w 5530402"/>
              <a:gd name="connsiteY8" fmla="*/ 456143 h 456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30402" h="4561425">
                <a:moveTo>
                  <a:pt x="0" y="456143"/>
                </a:moveTo>
                <a:cubicBezTo>
                  <a:pt x="0" y="204222"/>
                  <a:pt x="204222" y="0"/>
                  <a:pt x="456143" y="0"/>
                </a:cubicBezTo>
                <a:lnTo>
                  <a:pt x="5074260" y="0"/>
                </a:lnTo>
                <a:cubicBezTo>
                  <a:pt x="5326181" y="0"/>
                  <a:pt x="5530403" y="204222"/>
                  <a:pt x="5530403" y="456143"/>
                </a:cubicBezTo>
                <a:cubicBezTo>
                  <a:pt x="5530403" y="1672523"/>
                  <a:pt x="5530402" y="2888903"/>
                  <a:pt x="5530402" y="4105283"/>
                </a:cubicBezTo>
                <a:cubicBezTo>
                  <a:pt x="5530402" y="4357204"/>
                  <a:pt x="5326180" y="4561426"/>
                  <a:pt x="5074259" y="4561426"/>
                </a:cubicBezTo>
                <a:lnTo>
                  <a:pt x="456143" y="4561425"/>
                </a:lnTo>
                <a:cubicBezTo>
                  <a:pt x="204222" y="4561425"/>
                  <a:pt x="0" y="4357203"/>
                  <a:pt x="0" y="4105282"/>
                </a:cubicBezTo>
                <a:lnTo>
                  <a:pt x="0" y="45614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796" tIns="228796" rIns="228796" bIns="1206245" numCol="1" spcCol="1270" anchor="t" anchorCtr="0">
            <a:noAutofit/>
          </a:bodyPr>
          <a:lstStyle/>
          <a:p>
            <a:pPr marL="0" lvl="1" algn="l" defTabSz="2222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5000" b="1" kern="12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5000" b="1" kern="12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Scikit</a:t>
            </a:r>
            <a:r>
              <a:rPr lang="en-US" sz="5000" b="1" kern="12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-learn</a:t>
            </a:r>
          </a:p>
          <a:p>
            <a:pPr marL="571500" lvl="2" indent="-285750" algn="l" defTabSz="1778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q"/>
            </a:pPr>
            <a:r>
              <a:rPr lang="en-US" sz="4000" kern="12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Linear Regression</a:t>
            </a:r>
          </a:p>
          <a:p>
            <a:pPr marL="571500" lvl="2" indent="-285750" algn="l" defTabSz="1778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q"/>
            </a:pPr>
            <a:r>
              <a:rPr lang="en-US" sz="4000" kern="12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LASSO/Ridge Regression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377D41E-6736-2A46-862C-0EDFCB0CA97D}"/>
              </a:ext>
            </a:extLst>
          </p:cNvPr>
          <p:cNvSpPr/>
          <p:nvPr/>
        </p:nvSpPr>
        <p:spPr>
          <a:xfrm>
            <a:off x="17495435" y="8851137"/>
            <a:ext cx="4915913" cy="1954896"/>
          </a:xfrm>
          <a:custGeom>
            <a:avLst/>
            <a:gdLst>
              <a:gd name="connsiteX0" fmla="*/ 0 w 4915913"/>
              <a:gd name="connsiteY0" fmla="*/ 195490 h 1954896"/>
              <a:gd name="connsiteX1" fmla="*/ 195490 w 4915913"/>
              <a:gd name="connsiteY1" fmla="*/ 0 h 1954896"/>
              <a:gd name="connsiteX2" fmla="*/ 4720423 w 4915913"/>
              <a:gd name="connsiteY2" fmla="*/ 0 h 1954896"/>
              <a:gd name="connsiteX3" fmla="*/ 4915913 w 4915913"/>
              <a:gd name="connsiteY3" fmla="*/ 195490 h 1954896"/>
              <a:gd name="connsiteX4" fmla="*/ 4915913 w 4915913"/>
              <a:gd name="connsiteY4" fmla="*/ 1759406 h 1954896"/>
              <a:gd name="connsiteX5" fmla="*/ 4720423 w 4915913"/>
              <a:gd name="connsiteY5" fmla="*/ 1954896 h 1954896"/>
              <a:gd name="connsiteX6" fmla="*/ 195490 w 4915913"/>
              <a:gd name="connsiteY6" fmla="*/ 1954896 h 1954896"/>
              <a:gd name="connsiteX7" fmla="*/ 0 w 4915913"/>
              <a:gd name="connsiteY7" fmla="*/ 1759406 h 1954896"/>
              <a:gd name="connsiteX8" fmla="*/ 0 w 4915913"/>
              <a:gd name="connsiteY8" fmla="*/ 195490 h 19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5913" h="1954896">
                <a:moveTo>
                  <a:pt x="0" y="195490"/>
                </a:moveTo>
                <a:cubicBezTo>
                  <a:pt x="0" y="87524"/>
                  <a:pt x="87524" y="0"/>
                  <a:pt x="195490" y="0"/>
                </a:cubicBezTo>
                <a:lnTo>
                  <a:pt x="4720423" y="0"/>
                </a:lnTo>
                <a:cubicBezTo>
                  <a:pt x="4828389" y="0"/>
                  <a:pt x="4915913" y="87524"/>
                  <a:pt x="4915913" y="195490"/>
                </a:cubicBezTo>
                <a:lnTo>
                  <a:pt x="4915913" y="1759406"/>
                </a:lnTo>
                <a:cubicBezTo>
                  <a:pt x="4915913" y="1867372"/>
                  <a:pt x="4828389" y="1954896"/>
                  <a:pt x="4720423" y="1954896"/>
                </a:cubicBezTo>
                <a:lnTo>
                  <a:pt x="195490" y="1954896"/>
                </a:lnTo>
                <a:cubicBezTo>
                  <a:pt x="87524" y="1954896"/>
                  <a:pt x="0" y="1867372"/>
                  <a:pt x="0" y="1759406"/>
                </a:cubicBezTo>
                <a:lnTo>
                  <a:pt x="0" y="195490"/>
                </a:lnTo>
                <a:close/>
              </a:path>
            </a:pathLst>
          </a:custGeom>
          <a:solidFill>
            <a:srgbClr val="A97748"/>
          </a:solidFill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557" tIns="133457" rIns="171557" bIns="133457" numCol="1" spcCol="1270" anchor="ctr" anchorCtr="0">
            <a:noAutofit/>
          </a:bodyPr>
          <a:lstStyle/>
          <a:p>
            <a:pPr marL="0" lvl="0" indent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0" b="1" kern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6472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709E8F-161B-1749-AD27-2CFCE4653092}"/>
              </a:ext>
            </a:extLst>
          </p:cNvPr>
          <p:cNvSpPr/>
          <p:nvPr/>
        </p:nvSpPr>
        <p:spPr>
          <a:xfrm>
            <a:off x="4835" y="1"/>
            <a:ext cx="117697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Placeholder 5">
            <a:extLst>
              <a:ext uri="{FF2B5EF4-FFF2-40B4-BE49-F238E27FC236}">
                <a16:creationId xmlns:a16="http://schemas.microsoft.com/office/drawing/2014/main" id="{FDA00CFF-1B83-E148-A6EC-76C9B2BAD5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-199" r="15176" b="42168"/>
          <a:stretch/>
        </p:blipFill>
        <p:spPr>
          <a:xfrm>
            <a:off x="214013" y="0"/>
            <a:ext cx="10939888" cy="4294896"/>
          </a:xfrm>
          <a:prstGeom prst="rect">
            <a:avLst/>
          </a:prstGeom>
          <a:ln>
            <a:solidFill>
              <a:srgbClr val="A97748"/>
            </a:solidFill>
          </a:ln>
          <a:effectLst>
            <a:softEdge rad="63500"/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0304F1D-29BA-294B-AFC2-0064C9341EAB}"/>
              </a:ext>
            </a:extLst>
          </p:cNvPr>
          <p:cNvSpPr/>
          <p:nvPr/>
        </p:nvSpPr>
        <p:spPr>
          <a:xfrm>
            <a:off x="-8114" y="1585987"/>
            <a:ext cx="5844564" cy="1805940"/>
          </a:xfrm>
          <a:prstGeom prst="ellipse">
            <a:avLst/>
          </a:prstGeom>
          <a:noFill/>
          <a:ln w="127000"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7D19767-7961-CD4E-B7C2-64588330A5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738" b="22488"/>
          <a:stretch/>
        </p:blipFill>
        <p:spPr>
          <a:xfrm>
            <a:off x="14747" y="4016363"/>
            <a:ext cx="11924815" cy="6253208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374025-90C0-684F-A851-B048EBD06A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9" b="72393"/>
          <a:stretch/>
        </p:blipFill>
        <p:spPr>
          <a:xfrm>
            <a:off x="109109" y="9910640"/>
            <a:ext cx="11463892" cy="3576760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0E9ED788-7FFE-A34C-ADD0-DA8639EAFED7}"/>
              </a:ext>
            </a:extLst>
          </p:cNvPr>
          <p:cNvSpPr/>
          <p:nvPr/>
        </p:nvSpPr>
        <p:spPr>
          <a:xfrm>
            <a:off x="49010" y="4294895"/>
            <a:ext cx="7739019" cy="5974675"/>
          </a:xfrm>
          <a:prstGeom prst="ellipse">
            <a:avLst/>
          </a:prstGeom>
          <a:noFill/>
          <a:ln w="127000"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46CD67-57AC-0A4D-B1B9-6B47AA3F9345}"/>
              </a:ext>
            </a:extLst>
          </p:cNvPr>
          <p:cNvSpPr/>
          <p:nvPr/>
        </p:nvSpPr>
        <p:spPr>
          <a:xfrm>
            <a:off x="7788028" y="3610526"/>
            <a:ext cx="3784973" cy="1715854"/>
          </a:xfrm>
          <a:prstGeom prst="ellipse">
            <a:avLst/>
          </a:prstGeom>
          <a:noFill/>
          <a:ln w="127000"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A1557BD-05D0-B049-8CEE-473858948FD6}"/>
              </a:ext>
            </a:extLst>
          </p:cNvPr>
          <p:cNvSpPr/>
          <p:nvPr/>
        </p:nvSpPr>
        <p:spPr>
          <a:xfrm>
            <a:off x="2077935" y="11302486"/>
            <a:ext cx="2541175" cy="1151999"/>
          </a:xfrm>
          <a:prstGeom prst="ellipse">
            <a:avLst/>
          </a:prstGeom>
          <a:noFill/>
          <a:ln w="127000"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2A50C-E618-1343-BC31-CEFFBA81F3D9}"/>
              </a:ext>
            </a:extLst>
          </p:cNvPr>
          <p:cNvSpPr/>
          <p:nvPr/>
        </p:nvSpPr>
        <p:spPr>
          <a:xfrm>
            <a:off x="11991852" y="1"/>
            <a:ext cx="12385798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E290B-F17E-D940-B451-1F3A2C2ED476}"/>
              </a:ext>
            </a:extLst>
          </p:cNvPr>
          <p:cNvSpPr/>
          <p:nvPr/>
        </p:nvSpPr>
        <p:spPr>
          <a:xfrm>
            <a:off x="12188825" y="1834605"/>
            <a:ext cx="12178912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38B78D-E475-6144-A312-DE063A602395}"/>
              </a:ext>
            </a:extLst>
          </p:cNvPr>
          <p:cNvSpPr txBox="1"/>
          <p:nvPr/>
        </p:nvSpPr>
        <p:spPr>
          <a:xfrm>
            <a:off x="11991852" y="331244"/>
            <a:ext cx="120238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SCRAPED FEATURES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50570F4-02A8-7F46-B3EB-2EA03B4CC4A2}"/>
              </a:ext>
            </a:extLst>
          </p:cNvPr>
          <p:cNvSpPr txBox="1">
            <a:spLocks/>
          </p:cNvSpPr>
          <p:nvPr/>
        </p:nvSpPr>
        <p:spPr>
          <a:xfrm>
            <a:off x="12696447" y="2727708"/>
            <a:ext cx="5680795" cy="88281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q"/>
            </a:pPr>
            <a:r>
              <a:rPr lang="en-US" sz="4000" b="1" u="sng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TARGET:</a:t>
            </a:r>
            <a:r>
              <a:rPr lang="en-US" sz="40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</a:t>
            </a:r>
            <a:r>
              <a:rPr lang="en-US" sz="4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2F5228-369D-084B-9BE4-5A8E87787190}"/>
              </a:ext>
            </a:extLst>
          </p:cNvPr>
          <p:cNvGrpSpPr/>
          <p:nvPr/>
        </p:nvGrpSpPr>
        <p:grpSpPr>
          <a:xfrm rot="16200000">
            <a:off x="5134194" y="6648450"/>
            <a:ext cx="13716000" cy="419100"/>
            <a:chOff x="2556163" y="10997375"/>
            <a:chExt cx="10453255" cy="2040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69B444-76DE-4148-AB52-8DD69805C171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8DBF6E-CFFA-B24C-9B4F-4053DA862BF9}"/>
                </a:ext>
              </a:extLst>
            </p:cNvPr>
            <p:cNvSpPr/>
            <p:nvPr/>
          </p:nvSpPr>
          <p:spPr>
            <a:xfrm>
              <a:off x="5673436" y="10997375"/>
              <a:ext cx="7335982" cy="197722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AA151E82-7658-A84A-99A1-77B42C12B888}"/>
              </a:ext>
            </a:extLst>
          </p:cNvPr>
          <p:cNvSpPr txBox="1">
            <a:spLocks/>
          </p:cNvSpPr>
          <p:nvPr/>
        </p:nvSpPr>
        <p:spPr>
          <a:xfrm>
            <a:off x="18482841" y="10220664"/>
            <a:ext cx="5680795" cy="174459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u="sng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Recipe Instructions:</a:t>
            </a: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4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Oven temperature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8D3DEB0C-0A0B-A945-9E7C-F0058C50D4D3}"/>
              </a:ext>
            </a:extLst>
          </p:cNvPr>
          <p:cNvSpPr txBox="1">
            <a:spLocks/>
          </p:cNvSpPr>
          <p:nvPr/>
        </p:nvSpPr>
        <p:spPr>
          <a:xfrm>
            <a:off x="12696446" y="7994810"/>
            <a:ext cx="5680795" cy="346814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u="sng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Recipe Description:</a:t>
            </a: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4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Preparation time</a:t>
            </a: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4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Servings per recipe</a:t>
            </a: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4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Calories per serving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E4102DAC-E23E-A94F-964F-C9CB1EEC92DA}"/>
              </a:ext>
            </a:extLst>
          </p:cNvPr>
          <p:cNvSpPr txBox="1">
            <a:spLocks/>
          </p:cNvSpPr>
          <p:nvPr/>
        </p:nvSpPr>
        <p:spPr>
          <a:xfrm>
            <a:off x="18482842" y="3926774"/>
            <a:ext cx="5680795" cy="586245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u="sng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Ingredients (grams):</a:t>
            </a:r>
          </a:p>
          <a:p>
            <a:pPr marL="1544836" lvl="1" indent="-457200" algn="l">
              <a:buFont typeface="Wingdings" pitchFamily="2" charset="2"/>
              <a:buChar char="q"/>
            </a:pPr>
            <a:r>
              <a:rPr lang="en-US" sz="3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Butter </a:t>
            </a:r>
          </a:p>
          <a:p>
            <a:pPr marL="1544836" lvl="1" indent="-457200" algn="l">
              <a:buFont typeface="Wingdings" pitchFamily="2" charset="2"/>
              <a:buChar char="q"/>
            </a:pPr>
            <a:r>
              <a:rPr lang="en-US" sz="3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Flour </a:t>
            </a:r>
          </a:p>
          <a:p>
            <a:pPr marL="1544836" lvl="1" indent="-457200" algn="l">
              <a:buFont typeface="Wingdings" pitchFamily="2" charset="2"/>
              <a:buChar char="q"/>
            </a:pPr>
            <a:r>
              <a:rPr lang="en-US" sz="3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White Sugar</a:t>
            </a:r>
          </a:p>
          <a:p>
            <a:pPr marL="1544836" lvl="1" indent="-457200" algn="l">
              <a:buFont typeface="Wingdings" pitchFamily="2" charset="2"/>
              <a:buChar char="q"/>
            </a:pPr>
            <a:r>
              <a:rPr lang="en-US" sz="3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Brown Sugar</a:t>
            </a:r>
          </a:p>
          <a:p>
            <a:pPr marL="1544836" lvl="1" indent="-457200" algn="l">
              <a:buFont typeface="Wingdings" pitchFamily="2" charset="2"/>
              <a:buChar char="q"/>
            </a:pPr>
            <a:r>
              <a:rPr lang="en-US" sz="3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Chocolate Chips</a:t>
            </a:r>
          </a:p>
          <a:p>
            <a:pPr marL="1544836" lvl="1" indent="-457200" algn="l">
              <a:buFont typeface="Wingdings" pitchFamily="2" charset="2"/>
              <a:buChar char="q"/>
            </a:pPr>
            <a:r>
              <a:rPr lang="en-US" sz="3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Etc.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5C8AEB89-6171-B34F-907A-9B02D5A153AE}"/>
              </a:ext>
            </a:extLst>
          </p:cNvPr>
          <p:cNvSpPr txBox="1">
            <a:spLocks/>
          </p:cNvSpPr>
          <p:nvPr/>
        </p:nvSpPr>
        <p:spPr>
          <a:xfrm>
            <a:off x="12696446" y="3926773"/>
            <a:ext cx="5680795" cy="346814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u="sng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Popularity:</a:t>
            </a: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4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Number of ratings</a:t>
            </a: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4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Number of reviews</a:t>
            </a: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4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Number of photos</a:t>
            </a:r>
          </a:p>
        </p:txBody>
      </p:sp>
    </p:spTree>
    <p:extLst>
      <p:ext uri="{BB962C8B-B14F-4D97-AF65-F5344CB8AC3E}">
        <p14:creationId xmlns:p14="http://schemas.microsoft.com/office/powerpoint/2010/main" val="229904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  <p:bldP spid="32" grpId="0" animBg="1"/>
      <p:bldP spid="33" grpId="0" animBg="1"/>
      <p:bldP spid="15" grpId="0"/>
      <p:bldP spid="23" grpId="0"/>
      <p:bldP spid="26" grpId="0"/>
      <p:bldP spid="30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B12A50C-E618-1343-BC31-CEFFBA81F3D9}"/>
              </a:ext>
            </a:extLst>
          </p:cNvPr>
          <p:cNvSpPr/>
          <p:nvPr/>
        </p:nvSpPr>
        <p:spPr>
          <a:xfrm>
            <a:off x="0" y="1"/>
            <a:ext cx="12385798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E290B-F17E-D940-B451-1F3A2C2ED476}"/>
              </a:ext>
            </a:extLst>
          </p:cNvPr>
          <p:cNvSpPr/>
          <p:nvPr/>
        </p:nvSpPr>
        <p:spPr>
          <a:xfrm>
            <a:off x="0" y="1834605"/>
            <a:ext cx="12178912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38B78D-E475-6144-A312-DE063A602395}"/>
              </a:ext>
            </a:extLst>
          </p:cNvPr>
          <p:cNvSpPr txBox="1"/>
          <p:nvPr/>
        </p:nvSpPr>
        <p:spPr>
          <a:xfrm>
            <a:off x="0" y="331244"/>
            <a:ext cx="120238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ENGINEERED FEATURES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50570F4-02A8-7F46-B3EB-2EA03B4CC4A2}"/>
              </a:ext>
            </a:extLst>
          </p:cNvPr>
          <p:cNvSpPr txBox="1">
            <a:spLocks/>
          </p:cNvSpPr>
          <p:nvPr/>
        </p:nvSpPr>
        <p:spPr>
          <a:xfrm>
            <a:off x="610208" y="3486326"/>
            <a:ext cx="11334863" cy="980231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q"/>
            </a:pPr>
            <a:r>
              <a:rPr lang="en-US" sz="4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Cost per recipe (external effect)</a:t>
            </a: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4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Total number of ingredients (complexity)</a:t>
            </a:r>
          </a:p>
          <a:p>
            <a:pPr algn="l"/>
            <a:endParaRPr lang="en-US" sz="44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44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Combined ingredient types:</a:t>
            </a:r>
          </a:p>
          <a:p>
            <a:pPr marL="1544836" lvl="1" indent="-457200" algn="l">
              <a:buFont typeface="Wingdings" pitchFamily="2" charset="2"/>
              <a:buChar char="q"/>
            </a:pPr>
            <a:r>
              <a:rPr lang="en-US" sz="4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Fats (butter, shortening)</a:t>
            </a:r>
          </a:p>
          <a:p>
            <a:pPr marL="1544836" lvl="1" indent="-457200" algn="l">
              <a:buFont typeface="Wingdings" pitchFamily="2" charset="2"/>
              <a:buChar char="q"/>
            </a:pPr>
            <a:r>
              <a:rPr lang="en-US" sz="4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Contains nuts (categorical)</a:t>
            </a:r>
          </a:p>
          <a:p>
            <a:pPr lvl="1" algn="l"/>
            <a:endParaRPr lang="en-US" sz="4400" dirty="0">
              <a:solidFill>
                <a:schemeClr val="tx2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4400" dirty="0">
                <a:solidFill>
                  <a:schemeClr val="tx2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Created ingredient ratios:</a:t>
            </a:r>
          </a:p>
          <a:p>
            <a:pPr marL="1544836" lvl="1" indent="-457200" algn="l">
              <a:buFont typeface="Wingdings" pitchFamily="2" charset="2"/>
              <a:buChar char="q"/>
            </a:pPr>
            <a:r>
              <a:rPr lang="en-US" sz="4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White sugar : brown sugar</a:t>
            </a:r>
          </a:p>
          <a:p>
            <a:pPr marL="1544836" lvl="1" indent="-457200" algn="l">
              <a:buFont typeface="Wingdings" pitchFamily="2" charset="2"/>
              <a:buChar char="q"/>
            </a:pPr>
            <a:r>
              <a:rPr lang="en-US" sz="4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Fats : flours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709E8F-161B-1749-AD27-2CFCE4653092}"/>
              </a:ext>
            </a:extLst>
          </p:cNvPr>
          <p:cNvSpPr/>
          <p:nvPr/>
        </p:nvSpPr>
        <p:spPr>
          <a:xfrm>
            <a:off x="12607925" y="1"/>
            <a:ext cx="117697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2F5228-369D-084B-9BE4-5A8E87787190}"/>
              </a:ext>
            </a:extLst>
          </p:cNvPr>
          <p:cNvGrpSpPr/>
          <p:nvPr/>
        </p:nvGrpSpPr>
        <p:grpSpPr>
          <a:xfrm rot="16200000">
            <a:off x="5540375" y="6648450"/>
            <a:ext cx="13716000" cy="419100"/>
            <a:chOff x="2556163" y="10997375"/>
            <a:chExt cx="10453255" cy="2040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69B444-76DE-4148-AB52-8DD69805C171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8DBF6E-CFFA-B24C-9B4F-4053DA862BF9}"/>
                </a:ext>
              </a:extLst>
            </p:cNvPr>
            <p:cNvSpPr/>
            <p:nvPr/>
          </p:nvSpPr>
          <p:spPr>
            <a:xfrm>
              <a:off x="5673436" y="10997375"/>
              <a:ext cx="7335982" cy="197722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6CD4FEF-162A-594C-976A-3267F64DEB34}"/>
              </a:ext>
            </a:extLst>
          </p:cNvPr>
          <p:cNvSpPr txBox="1"/>
          <p:nvPr/>
        </p:nvSpPr>
        <p:spPr>
          <a:xfrm>
            <a:off x="12995507" y="331244"/>
            <a:ext cx="10994560" cy="1234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A9774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“</a:t>
            </a:r>
            <a:r>
              <a:rPr lang="en-US" sz="4000" b="1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Fantastic texture and balance…I used </a:t>
            </a:r>
            <a:r>
              <a:rPr lang="en-US" sz="6000" b="1" dirty="0">
                <a:solidFill>
                  <a:srgbClr val="A9774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half butter and half shortening for the fat </a:t>
            </a:r>
            <a:r>
              <a:rPr lang="en-US" sz="4000" b="1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they came out perfect!</a:t>
            </a:r>
            <a:r>
              <a:rPr lang="en-US" sz="4000" b="1" i="1" dirty="0">
                <a:solidFill>
                  <a:srgbClr val="A9774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”</a:t>
            </a:r>
          </a:p>
          <a:p>
            <a:endParaRPr lang="en-US" sz="5000" b="1" i="1" dirty="0">
              <a:solidFill>
                <a:srgbClr val="A9774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sz="5000" b="1" i="1" dirty="0">
              <a:solidFill>
                <a:srgbClr val="A9774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4000" b="1" i="1" dirty="0">
                <a:solidFill>
                  <a:srgbClr val="A9774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”</a:t>
            </a:r>
            <a:r>
              <a:rPr lang="en-US" sz="4000" b="1" i="1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waaaaayyyy</a:t>
            </a:r>
            <a:r>
              <a:rPr lang="en-US" sz="4000" b="1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too sweet!!!!! …</a:t>
            </a:r>
            <a:r>
              <a:rPr lang="en-US" sz="6600" b="1" dirty="0">
                <a:solidFill>
                  <a:srgbClr val="A9774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cut the sugar and replace with brown sugar</a:t>
            </a:r>
            <a:r>
              <a:rPr lang="en-US" sz="6600" b="1" i="1" dirty="0">
                <a:solidFill>
                  <a:srgbClr val="A9774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!!</a:t>
            </a:r>
          </a:p>
          <a:p>
            <a:endParaRPr lang="en-US" sz="4000" b="1" i="1" dirty="0">
              <a:solidFill>
                <a:srgbClr val="A9774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sz="4000" b="1" i="1" dirty="0">
              <a:solidFill>
                <a:srgbClr val="A9774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sz="4000" b="1" i="1" dirty="0">
              <a:solidFill>
                <a:srgbClr val="A9774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4000" b="1" i="1" dirty="0">
                <a:solidFill>
                  <a:srgbClr val="A9774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“</a:t>
            </a:r>
            <a:r>
              <a:rPr lang="en-US" sz="4000" b="1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…way </a:t>
            </a:r>
            <a:r>
              <a:rPr lang="en-US" sz="6600" b="1" dirty="0">
                <a:solidFill>
                  <a:srgbClr val="A9774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 little flour for the amount of shortening and butter.</a:t>
            </a:r>
            <a:r>
              <a:rPr lang="en-US" sz="4000" b="1" i="1" dirty="0">
                <a:solidFill>
                  <a:srgbClr val="A9774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”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22DA0C5-5713-3A4C-B956-07E312DE1EA0}"/>
              </a:ext>
            </a:extLst>
          </p:cNvPr>
          <p:cNvSpPr txBox="1">
            <a:spLocks/>
          </p:cNvSpPr>
          <p:nvPr/>
        </p:nvSpPr>
        <p:spPr>
          <a:xfrm>
            <a:off x="599769" y="2368738"/>
            <a:ext cx="5680795" cy="1114933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u="sng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EXAMPLES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11D7BB-EF76-2947-B1A7-26B81059D965}"/>
              </a:ext>
            </a:extLst>
          </p:cNvPr>
          <p:cNvGrpSpPr/>
          <p:nvPr/>
        </p:nvGrpSpPr>
        <p:grpSpPr>
          <a:xfrm>
            <a:off x="20447739" y="3187109"/>
            <a:ext cx="3510810" cy="1142238"/>
            <a:chOff x="4994628" y="4869367"/>
            <a:chExt cx="14831122" cy="4825289"/>
          </a:xfrm>
        </p:grpSpPr>
        <p:sp>
          <p:nvSpPr>
            <p:cNvPr id="13" name="5-Point Star 12">
              <a:extLst>
                <a:ext uri="{FF2B5EF4-FFF2-40B4-BE49-F238E27FC236}">
                  <a16:creationId xmlns:a16="http://schemas.microsoft.com/office/drawing/2014/main" id="{44AA9623-1EB9-E249-B2EE-DEA3F3CE63C5}"/>
                </a:ext>
              </a:extLst>
            </p:cNvPr>
            <p:cNvSpPr/>
            <p:nvPr/>
          </p:nvSpPr>
          <p:spPr>
            <a:xfrm>
              <a:off x="4994628" y="4869367"/>
              <a:ext cx="2899317" cy="2899317"/>
            </a:xfrm>
            <a:prstGeom prst="star5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123655-A569-0C4C-B886-F0D97D4B953F}"/>
                </a:ext>
              </a:extLst>
            </p:cNvPr>
            <p:cNvSpPr txBox="1"/>
            <p:nvPr/>
          </p:nvSpPr>
          <p:spPr>
            <a:xfrm>
              <a:off x="6136210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30A4ADAA-B6BF-3D49-BCDE-3715EF69140B}"/>
                </a:ext>
              </a:extLst>
            </p:cNvPr>
            <p:cNvSpPr/>
            <p:nvPr/>
          </p:nvSpPr>
          <p:spPr>
            <a:xfrm>
              <a:off x="7983155" y="4869367"/>
              <a:ext cx="2899317" cy="2899317"/>
            </a:xfrm>
            <a:prstGeom prst="star5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F0E585-FAA8-824C-B707-1A5383903C54}"/>
                </a:ext>
              </a:extLst>
            </p:cNvPr>
            <p:cNvSpPr txBox="1"/>
            <p:nvPr/>
          </p:nvSpPr>
          <p:spPr>
            <a:xfrm>
              <a:off x="9102434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9D97651A-2D85-C34A-88AD-B7153F80BAED}"/>
                </a:ext>
              </a:extLst>
            </p:cNvPr>
            <p:cNvSpPr/>
            <p:nvPr/>
          </p:nvSpPr>
          <p:spPr>
            <a:xfrm>
              <a:off x="10949380" y="4869367"/>
              <a:ext cx="2899317" cy="2899317"/>
            </a:xfrm>
            <a:prstGeom prst="star5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D1C26E-AAE9-9040-B030-8C73DB262CE8}"/>
                </a:ext>
              </a:extLst>
            </p:cNvPr>
            <p:cNvSpPr txBox="1"/>
            <p:nvPr/>
          </p:nvSpPr>
          <p:spPr>
            <a:xfrm>
              <a:off x="12068658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24" name="5-Point Star 23">
              <a:extLst>
                <a:ext uri="{FF2B5EF4-FFF2-40B4-BE49-F238E27FC236}">
                  <a16:creationId xmlns:a16="http://schemas.microsoft.com/office/drawing/2014/main" id="{8C0C9F7E-46B9-3A49-AF07-B93AACA5207B}"/>
                </a:ext>
              </a:extLst>
            </p:cNvPr>
            <p:cNvSpPr/>
            <p:nvPr/>
          </p:nvSpPr>
          <p:spPr>
            <a:xfrm>
              <a:off x="13937906" y="4869367"/>
              <a:ext cx="2899317" cy="2899317"/>
            </a:xfrm>
            <a:prstGeom prst="star5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F4CA4C-9BFF-9247-866A-1C3078F1752C}"/>
                </a:ext>
              </a:extLst>
            </p:cNvPr>
            <p:cNvSpPr txBox="1"/>
            <p:nvPr/>
          </p:nvSpPr>
          <p:spPr>
            <a:xfrm>
              <a:off x="15057185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26" name="5-Point Star 25">
              <a:extLst>
                <a:ext uri="{FF2B5EF4-FFF2-40B4-BE49-F238E27FC236}">
                  <a16:creationId xmlns:a16="http://schemas.microsoft.com/office/drawing/2014/main" id="{8E4BA5A1-B195-9943-8C64-42B2F7D70AB1}"/>
                </a:ext>
              </a:extLst>
            </p:cNvPr>
            <p:cNvSpPr/>
            <p:nvPr/>
          </p:nvSpPr>
          <p:spPr>
            <a:xfrm>
              <a:off x="16926433" y="4869367"/>
              <a:ext cx="2899317" cy="2899317"/>
            </a:xfrm>
            <a:prstGeom prst="star5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E9A2E0-192A-8D42-8853-3299EAA2F5A0}"/>
                </a:ext>
              </a:extLst>
            </p:cNvPr>
            <p:cNvSpPr txBox="1"/>
            <p:nvPr/>
          </p:nvSpPr>
          <p:spPr>
            <a:xfrm>
              <a:off x="18045713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90208A-0174-7A48-9EA3-562B5839FCAD}"/>
              </a:ext>
            </a:extLst>
          </p:cNvPr>
          <p:cNvGrpSpPr/>
          <p:nvPr/>
        </p:nvGrpSpPr>
        <p:grpSpPr>
          <a:xfrm>
            <a:off x="20366892" y="7702139"/>
            <a:ext cx="3510810" cy="1142238"/>
            <a:chOff x="4994628" y="4869367"/>
            <a:chExt cx="14831122" cy="4825289"/>
          </a:xfrm>
        </p:grpSpPr>
        <p:sp>
          <p:nvSpPr>
            <p:cNvPr id="32" name="5-Point Star 31">
              <a:extLst>
                <a:ext uri="{FF2B5EF4-FFF2-40B4-BE49-F238E27FC236}">
                  <a16:creationId xmlns:a16="http://schemas.microsoft.com/office/drawing/2014/main" id="{2D744DE6-7F19-1F40-8141-378EDB1BC724}"/>
                </a:ext>
              </a:extLst>
            </p:cNvPr>
            <p:cNvSpPr/>
            <p:nvPr/>
          </p:nvSpPr>
          <p:spPr>
            <a:xfrm>
              <a:off x="4994628" y="4869367"/>
              <a:ext cx="2899317" cy="2899317"/>
            </a:xfrm>
            <a:prstGeom prst="star5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81DBDA-4984-9841-8B04-E18014056142}"/>
                </a:ext>
              </a:extLst>
            </p:cNvPr>
            <p:cNvSpPr txBox="1"/>
            <p:nvPr/>
          </p:nvSpPr>
          <p:spPr>
            <a:xfrm>
              <a:off x="6136210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35" name="5-Point Star 34">
              <a:extLst>
                <a:ext uri="{FF2B5EF4-FFF2-40B4-BE49-F238E27FC236}">
                  <a16:creationId xmlns:a16="http://schemas.microsoft.com/office/drawing/2014/main" id="{F1079D82-B02E-A442-ADE3-3718778460C7}"/>
                </a:ext>
              </a:extLst>
            </p:cNvPr>
            <p:cNvSpPr/>
            <p:nvPr/>
          </p:nvSpPr>
          <p:spPr>
            <a:xfrm>
              <a:off x="7983155" y="4869367"/>
              <a:ext cx="2899317" cy="2899317"/>
            </a:xfrm>
            <a:prstGeom prst="star5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2C46D9-B906-1C48-B6FF-40A2CE156792}"/>
                </a:ext>
              </a:extLst>
            </p:cNvPr>
            <p:cNvSpPr txBox="1"/>
            <p:nvPr/>
          </p:nvSpPr>
          <p:spPr>
            <a:xfrm>
              <a:off x="9102434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37" name="5-Point Star 36">
              <a:extLst>
                <a:ext uri="{FF2B5EF4-FFF2-40B4-BE49-F238E27FC236}">
                  <a16:creationId xmlns:a16="http://schemas.microsoft.com/office/drawing/2014/main" id="{3FF7C82A-CA04-3B4C-BF64-B64169EB4F6D}"/>
                </a:ext>
              </a:extLst>
            </p:cNvPr>
            <p:cNvSpPr/>
            <p:nvPr/>
          </p:nvSpPr>
          <p:spPr>
            <a:xfrm>
              <a:off x="10949380" y="4869367"/>
              <a:ext cx="2899317" cy="2899317"/>
            </a:xfrm>
            <a:prstGeom prst="star5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8DEFB3-32B2-054C-A28D-1B0DD136AE16}"/>
                </a:ext>
              </a:extLst>
            </p:cNvPr>
            <p:cNvSpPr txBox="1"/>
            <p:nvPr/>
          </p:nvSpPr>
          <p:spPr>
            <a:xfrm>
              <a:off x="12068658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39" name="5-Point Star 38">
              <a:extLst>
                <a:ext uri="{FF2B5EF4-FFF2-40B4-BE49-F238E27FC236}">
                  <a16:creationId xmlns:a16="http://schemas.microsoft.com/office/drawing/2014/main" id="{5E93AAE4-B08B-B04F-A93B-3011FC45CB1C}"/>
                </a:ext>
              </a:extLst>
            </p:cNvPr>
            <p:cNvSpPr/>
            <p:nvPr/>
          </p:nvSpPr>
          <p:spPr>
            <a:xfrm>
              <a:off x="13937906" y="4869367"/>
              <a:ext cx="2899317" cy="2899317"/>
            </a:xfrm>
            <a:prstGeom prst="star5">
              <a:avLst/>
            </a:prstGeom>
            <a:noFill/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D78C4C-EB4B-A14E-8583-254A85BE8D46}"/>
                </a:ext>
              </a:extLst>
            </p:cNvPr>
            <p:cNvSpPr txBox="1"/>
            <p:nvPr/>
          </p:nvSpPr>
          <p:spPr>
            <a:xfrm>
              <a:off x="15057185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41" name="5-Point Star 40">
              <a:extLst>
                <a:ext uri="{FF2B5EF4-FFF2-40B4-BE49-F238E27FC236}">
                  <a16:creationId xmlns:a16="http://schemas.microsoft.com/office/drawing/2014/main" id="{D36F8BD4-E5E6-3046-940E-967E8009DCB5}"/>
                </a:ext>
              </a:extLst>
            </p:cNvPr>
            <p:cNvSpPr/>
            <p:nvPr/>
          </p:nvSpPr>
          <p:spPr>
            <a:xfrm>
              <a:off x="16926433" y="4869367"/>
              <a:ext cx="2899317" cy="2899317"/>
            </a:xfrm>
            <a:prstGeom prst="star5">
              <a:avLst/>
            </a:prstGeom>
            <a:noFill/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FFE05-5159-1E41-8301-08475921D7AF}"/>
                </a:ext>
              </a:extLst>
            </p:cNvPr>
            <p:cNvSpPr txBox="1"/>
            <p:nvPr/>
          </p:nvSpPr>
          <p:spPr>
            <a:xfrm>
              <a:off x="18045713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9DFFC6-0FE4-4140-B749-8DE5B0E9F502}"/>
              </a:ext>
            </a:extLst>
          </p:cNvPr>
          <p:cNvGrpSpPr/>
          <p:nvPr/>
        </p:nvGrpSpPr>
        <p:grpSpPr>
          <a:xfrm>
            <a:off x="20496124" y="12101965"/>
            <a:ext cx="3510810" cy="1142238"/>
            <a:chOff x="4994628" y="4869367"/>
            <a:chExt cx="14831122" cy="4825289"/>
          </a:xfrm>
        </p:grpSpPr>
        <p:sp>
          <p:nvSpPr>
            <p:cNvPr id="44" name="5-Point Star 43">
              <a:extLst>
                <a:ext uri="{FF2B5EF4-FFF2-40B4-BE49-F238E27FC236}">
                  <a16:creationId xmlns:a16="http://schemas.microsoft.com/office/drawing/2014/main" id="{09A73D5A-D3CE-9C4C-88C5-8EBDBB86F4E7}"/>
                </a:ext>
              </a:extLst>
            </p:cNvPr>
            <p:cNvSpPr/>
            <p:nvPr/>
          </p:nvSpPr>
          <p:spPr>
            <a:xfrm>
              <a:off x="4994628" y="4869367"/>
              <a:ext cx="2899317" cy="2899317"/>
            </a:xfrm>
            <a:prstGeom prst="star5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4E3FA6-691C-E141-9976-8CD370569892}"/>
                </a:ext>
              </a:extLst>
            </p:cNvPr>
            <p:cNvSpPr txBox="1"/>
            <p:nvPr/>
          </p:nvSpPr>
          <p:spPr>
            <a:xfrm>
              <a:off x="6136210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46" name="5-Point Star 45">
              <a:extLst>
                <a:ext uri="{FF2B5EF4-FFF2-40B4-BE49-F238E27FC236}">
                  <a16:creationId xmlns:a16="http://schemas.microsoft.com/office/drawing/2014/main" id="{E5B739F5-4F63-E74B-9A4D-618E88655DAC}"/>
                </a:ext>
              </a:extLst>
            </p:cNvPr>
            <p:cNvSpPr/>
            <p:nvPr/>
          </p:nvSpPr>
          <p:spPr>
            <a:xfrm>
              <a:off x="7983155" y="4869367"/>
              <a:ext cx="2899317" cy="2899317"/>
            </a:xfrm>
            <a:prstGeom prst="star5">
              <a:avLst/>
            </a:prstGeom>
            <a:noFill/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D4BA41-7835-0046-9A34-612C9924444F}"/>
                </a:ext>
              </a:extLst>
            </p:cNvPr>
            <p:cNvSpPr txBox="1"/>
            <p:nvPr/>
          </p:nvSpPr>
          <p:spPr>
            <a:xfrm>
              <a:off x="9102434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48" name="5-Point Star 47">
              <a:extLst>
                <a:ext uri="{FF2B5EF4-FFF2-40B4-BE49-F238E27FC236}">
                  <a16:creationId xmlns:a16="http://schemas.microsoft.com/office/drawing/2014/main" id="{32A922C7-268F-344D-86A1-829ACEBE0F91}"/>
                </a:ext>
              </a:extLst>
            </p:cNvPr>
            <p:cNvSpPr/>
            <p:nvPr/>
          </p:nvSpPr>
          <p:spPr>
            <a:xfrm>
              <a:off x="10949380" y="4869367"/>
              <a:ext cx="2899317" cy="2899317"/>
            </a:xfrm>
            <a:prstGeom prst="star5">
              <a:avLst/>
            </a:prstGeom>
            <a:noFill/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0108FEC-B11F-FD4A-A4F3-11B5FF9F62A6}"/>
                </a:ext>
              </a:extLst>
            </p:cNvPr>
            <p:cNvSpPr txBox="1"/>
            <p:nvPr/>
          </p:nvSpPr>
          <p:spPr>
            <a:xfrm>
              <a:off x="12068658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50" name="5-Point Star 49">
              <a:extLst>
                <a:ext uri="{FF2B5EF4-FFF2-40B4-BE49-F238E27FC236}">
                  <a16:creationId xmlns:a16="http://schemas.microsoft.com/office/drawing/2014/main" id="{888B4C68-18D6-0E47-B902-17C69336F4EB}"/>
                </a:ext>
              </a:extLst>
            </p:cNvPr>
            <p:cNvSpPr/>
            <p:nvPr/>
          </p:nvSpPr>
          <p:spPr>
            <a:xfrm>
              <a:off x="13937906" y="4869367"/>
              <a:ext cx="2899317" cy="2899317"/>
            </a:xfrm>
            <a:prstGeom prst="star5">
              <a:avLst/>
            </a:prstGeom>
            <a:noFill/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CEDBD99-8348-1249-8DFA-E648A39B5D45}"/>
                </a:ext>
              </a:extLst>
            </p:cNvPr>
            <p:cNvSpPr txBox="1"/>
            <p:nvPr/>
          </p:nvSpPr>
          <p:spPr>
            <a:xfrm>
              <a:off x="15057185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  <p:sp>
          <p:nvSpPr>
            <p:cNvPr id="52" name="5-Point Star 51">
              <a:extLst>
                <a:ext uri="{FF2B5EF4-FFF2-40B4-BE49-F238E27FC236}">
                  <a16:creationId xmlns:a16="http://schemas.microsoft.com/office/drawing/2014/main" id="{6C92C7F3-5C13-534B-8AA6-7045325E3FAD}"/>
                </a:ext>
              </a:extLst>
            </p:cNvPr>
            <p:cNvSpPr/>
            <p:nvPr/>
          </p:nvSpPr>
          <p:spPr>
            <a:xfrm>
              <a:off x="16926433" y="4869367"/>
              <a:ext cx="2899317" cy="2899317"/>
            </a:xfrm>
            <a:prstGeom prst="star5">
              <a:avLst/>
            </a:prstGeom>
            <a:noFill/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7F2452-77B5-9242-A265-FDB930624445}"/>
                </a:ext>
              </a:extLst>
            </p:cNvPr>
            <p:cNvSpPr txBox="1"/>
            <p:nvPr/>
          </p:nvSpPr>
          <p:spPr>
            <a:xfrm>
              <a:off x="18045713" y="5783526"/>
              <a:ext cx="545931" cy="391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 b="1" dirty="0">
                <a:solidFill>
                  <a:srgbClr val="A977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7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7B7938F-8005-7A4B-BD53-4D8988D857C2}"/>
              </a:ext>
            </a:extLst>
          </p:cNvPr>
          <p:cNvSpPr/>
          <p:nvPr/>
        </p:nvSpPr>
        <p:spPr>
          <a:xfrm>
            <a:off x="0" y="1"/>
            <a:ext cx="24377650" cy="18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D2E5A2-E749-1941-8837-E9DD272739C4}"/>
              </a:ext>
            </a:extLst>
          </p:cNvPr>
          <p:cNvSpPr/>
          <p:nvPr/>
        </p:nvSpPr>
        <p:spPr>
          <a:xfrm>
            <a:off x="0" y="1834605"/>
            <a:ext cx="24377650" cy="305913"/>
          </a:xfrm>
          <a:prstGeom prst="rect">
            <a:avLst/>
          </a:prstGeom>
          <a:solidFill>
            <a:srgbClr val="A97748"/>
          </a:solidFill>
          <a:ln>
            <a:solidFill>
              <a:srgbClr val="A97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33F0E-28B0-0747-B5A8-B7F5F0AFCDDC}"/>
              </a:ext>
            </a:extLst>
          </p:cNvPr>
          <p:cNvSpPr txBox="1"/>
          <p:nvPr/>
        </p:nvSpPr>
        <p:spPr>
          <a:xfrm>
            <a:off x="2969931" y="340776"/>
            <a:ext cx="18437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TARGET VARIABLE DISTRIBUTION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5DCBED-7B74-464B-A641-1BEF32209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r="6669"/>
          <a:stretch/>
        </p:blipFill>
        <p:spPr>
          <a:xfrm>
            <a:off x="6386481" y="1851102"/>
            <a:ext cx="11604686" cy="11209607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599E30A-A052-FC4F-B38C-11AE9EC4A74B}"/>
              </a:ext>
            </a:extLst>
          </p:cNvPr>
          <p:cNvSpPr txBox="1">
            <a:spLocks/>
          </p:cNvSpPr>
          <p:nvPr/>
        </p:nvSpPr>
        <p:spPr>
          <a:xfrm>
            <a:off x="8483907" y="4490891"/>
            <a:ext cx="5690928" cy="1592051"/>
          </a:xfrm>
          <a:prstGeom prst="rect">
            <a:avLst/>
          </a:prstGeom>
          <a:ln>
            <a:solidFill>
              <a:schemeClr val="tx2"/>
            </a:solidFill>
          </a:ln>
          <a:effectLst/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q"/>
            </a:pP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Mean: 4.3</a:t>
            </a: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Standard Deviation: 0.6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A8ED87-A2EC-F64B-B1B4-8134877DBE2C}"/>
              </a:ext>
            </a:extLst>
          </p:cNvPr>
          <p:cNvGrpSpPr/>
          <p:nvPr/>
        </p:nvGrpSpPr>
        <p:grpSpPr>
          <a:xfrm>
            <a:off x="0" y="12877800"/>
            <a:ext cx="24377650" cy="838200"/>
            <a:chOff x="2556163" y="10997375"/>
            <a:chExt cx="10453255" cy="2040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F6CC94-F69E-3F4B-AAC0-8C31EBB74131}"/>
                </a:ext>
              </a:extLst>
            </p:cNvPr>
            <p:cNvSpPr/>
            <p:nvPr/>
          </p:nvSpPr>
          <p:spPr>
            <a:xfrm>
              <a:off x="2556163" y="10997375"/>
              <a:ext cx="4551218" cy="204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2273E-9FFC-3B4F-990D-493D7DDB0369}"/>
                </a:ext>
              </a:extLst>
            </p:cNvPr>
            <p:cNvSpPr/>
            <p:nvPr/>
          </p:nvSpPr>
          <p:spPr>
            <a:xfrm>
              <a:off x="5673436" y="10997375"/>
              <a:ext cx="7335982" cy="204025"/>
            </a:xfrm>
            <a:prstGeom prst="rect">
              <a:avLst/>
            </a:prstGeom>
            <a:solidFill>
              <a:srgbClr val="A97748"/>
            </a:solidFill>
            <a:ln>
              <a:solidFill>
                <a:srgbClr val="A97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877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C2E2C"/>
      </a:accent1>
      <a:accent2>
        <a:srgbClr val="CE6554"/>
      </a:accent2>
      <a:accent3>
        <a:srgbClr val="383634"/>
      </a:accent3>
      <a:accent4>
        <a:srgbClr val="363E48"/>
      </a:accent4>
      <a:accent5>
        <a:srgbClr val="69686E"/>
      </a:accent5>
      <a:accent6>
        <a:srgbClr val="A69388"/>
      </a:accent6>
      <a:hlink>
        <a:srgbClr val="4B5050"/>
      </a:hlink>
      <a:folHlink>
        <a:srgbClr val="19BB9B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39983</TotalTime>
  <Words>1265</Words>
  <Application>Microsoft Macintosh PowerPoint</Application>
  <PresentationFormat>Custom</PresentationFormat>
  <Paragraphs>510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Open Sans Light</vt:lpstr>
      <vt:lpstr>Arial</vt:lpstr>
      <vt:lpstr>Calibri</vt:lpstr>
      <vt:lpstr>Cambria Math</vt:lpstr>
      <vt:lpstr>Lato</vt:lpstr>
      <vt:lpstr>Lato Heavy</vt:lpstr>
      <vt:lpstr>Lato Light</vt:lpstr>
      <vt:lpstr>Lato Medium</vt:lpstr>
      <vt:lpstr>Lato Regular</vt:lpstr>
      <vt:lpstr>Lato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Presentations</dc:title>
  <dc:subject/>
  <dc:creator/>
  <cp:keywords/>
  <dc:description/>
  <cp:lastModifiedBy>Winston Ma</cp:lastModifiedBy>
  <cp:revision>8983</cp:revision>
  <dcterms:created xsi:type="dcterms:W3CDTF">2014-11-12T21:47:38Z</dcterms:created>
  <dcterms:modified xsi:type="dcterms:W3CDTF">2019-04-19T21:28:17Z</dcterms:modified>
  <cp:category/>
</cp:coreProperties>
</file>